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PT Sans Narrow"/>
      <p:regular r:id="rId25"/>
      <p:bold r:id="rId26"/>
    </p:embeddedFont>
    <p:embeddedFont>
      <p:font typeface="Open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Narrow-bold.fntdata"/><Relationship Id="rId25" Type="http://schemas.openxmlformats.org/officeDocument/2006/relationships/font" Target="fonts/PTSansNarrow-regular.fntdata"/><Relationship Id="rId28" Type="http://schemas.openxmlformats.org/officeDocument/2006/relationships/font" Target="fonts/OpenSans-bold.fntdata"/><Relationship Id="rId27" Type="http://schemas.openxmlformats.org/officeDocument/2006/relationships/font" Target="fonts/OpenSa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546f1294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546f1294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546f1294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546f1294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546f1294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546f1294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4546f1294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4546f1294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53b5f15d9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53b5f15d9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53b5f15d9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53b5f15d9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546f1294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546f1294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453b5f15d9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453b5f15d9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4546f12940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546f12940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4546f12940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546f12940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53b5f15d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453b5f15d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546f1294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546f1294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53b5f15d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53b5f15d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546f1294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546f1294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53b5f15d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53b5f15d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546f1294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546f1294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3b5f15d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3b5f15d9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546f1294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546f1294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i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TechnionTDK/jbs-mekorot-android"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png"/><Relationship Id="rId4" Type="http://schemas.openxmlformats.org/officeDocument/2006/relationships/image" Target="../media/image3.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6.png"/><Relationship Id="rId4" Type="http://schemas.openxmlformats.org/officeDocument/2006/relationships/image" Target="../media/image3.png"/><Relationship Id="rId5"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image" Target="../media/image8.png"/><Relationship Id="rId6"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ithub.com/TechnionTDK/jbs-mekorot-android/blob/master/jbs-mekorot-android.ppt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24.png"/><Relationship Id="rId9" Type="http://schemas.openxmlformats.org/officeDocument/2006/relationships/image" Target="../media/image18.png"/><Relationship Id="rId5" Type="http://schemas.openxmlformats.org/officeDocument/2006/relationships/image" Target="../media/image22.png"/><Relationship Id="rId6" Type="http://schemas.openxmlformats.org/officeDocument/2006/relationships/image" Target="../media/image2.png"/><Relationship Id="rId7" Type="http://schemas.openxmlformats.org/officeDocument/2006/relationships/image" Target="../media/image6.png"/><Relationship Id="rId8"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5.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w"/>
              <a:t>Sulamot Project</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w"/>
              <a:t>Final Presentation</a:t>
            </a:r>
            <a:endParaRPr/>
          </a:p>
        </p:txBody>
      </p:sp>
      <p:sp>
        <p:nvSpPr>
          <p:cNvPr id="68" name="Google Shape;68;p13"/>
          <p:cNvSpPr txBox="1"/>
          <p:nvPr>
            <p:ph idx="1" type="subTitle"/>
          </p:nvPr>
        </p:nvSpPr>
        <p:spPr>
          <a:xfrm>
            <a:off x="1004125" y="4230875"/>
            <a:ext cx="7136700" cy="67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w" sz="1800"/>
              <a:t>github: </a:t>
            </a:r>
            <a:r>
              <a:rPr lang="iw" sz="1800" u="sng">
                <a:solidFill>
                  <a:schemeClr val="hlink"/>
                </a:solidFill>
                <a:hlinkClick r:id="rId3"/>
              </a:rPr>
              <a:t>https://github.com/TechnionTDK/jbs-mekorot-android</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22"/>
          <p:cNvPicPr preferRelativeResize="0"/>
          <p:nvPr/>
        </p:nvPicPr>
        <p:blipFill>
          <a:blip r:embed="rId3">
            <a:alphaModFix/>
          </a:blip>
          <a:stretch>
            <a:fillRect/>
          </a:stretch>
        </p:blipFill>
        <p:spPr>
          <a:xfrm>
            <a:off x="159300" y="1067200"/>
            <a:ext cx="8833203" cy="3594049"/>
          </a:xfrm>
          <a:prstGeom prst="rect">
            <a:avLst/>
          </a:prstGeom>
          <a:noFill/>
          <a:ln>
            <a:noFill/>
          </a:ln>
        </p:spPr>
      </p:pic>
      <p:sp>
        <p:nvSpPr>
          <p:cNvPr id="153" name="Google Shape;153;p22"/>
          <p:cNvSpPr/>
          <p:nvPr/>
        </p:nvSpPr>
        <p:spPr>
          <a:xfrm>
            <a:off x="2520150" y="265925"/>
            <a:ext cx="1380900" cy="561000"/>
          </a:xfrm>
          <a:prstGeom prst="wedgeRectCallout">
            <a:avLst>
              <a:gd fmla="val -77192" name="adj1"/>
              <a:gd fmla="val 99505" name="adj2"/>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w" sz="1100"/>
              <a:t>Select SQL tab</a:t>
            </a:r>
            <a:endParaRPr sz="1100"/>
          </a:p>
        </p:txBody>
      </p:sp>
      <p:sp>
        <p:nvSpPr>
          <p:cNvPr id="154" name="Google Shape;154;p22"/>
          <p:cNvSpPr/>
          <p:nvPr/>
        </p:nvSpPr>
        <p:spPr>
          <a:xfrm>
            <a:off x="2898400" y="2367450"/>
            <a:ext cx="1805100" cy="825600"/>
          </a:xfrm>
          <a:prstGeom prst="wedgeRectCallout">
            <a:avLst>
              <a:gd fmla="val -43444" name="adj1"/>
              <a:gd fmla="val -106145" name="adj2"/>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w" sz="1100"/>
              <a:t>Type an SQL query. This query gets all the errors reported for a specific Makor</a:t>
            </a:r>
            <a:endParaRPr sz="1100"/>
          </a:p>
        </p:txBody>
      </p:sp>
      <p:sp>
        <p:nvSpPr>
          <p:cNvPr id="155" name="Google Shape;155;p22"/>
          <p:cNvSpPr/>
          <p:nvPr/>
        </p:nvSpPr>
        <p:spPr>
          <a:xfrm>
            <a:off x="7016400" y="3493550"/>
            <a:ext cx="1380900" cy="561000"/>
          </a:xfrm>
          <a:prstGeom prst="wedgeRectCallout">
            <a:avLst>
              <a:gd fmla="val 54354" name="adj1"/>
              <a:gd fmla="val 99505" name="adj2"/>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w" sz="1100"/>
              <a:t>Click “Go” to run</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pic>
        <p:nvPicPr>
          <p:cNvPr id="160" name="Google Shape;160;p23"/>
          <p:cNvPicPr preferRelativeResize="0"/>
          <p:nvPr/>
        </p:nvPicPr>
        <p:blipFill rotWithShape="1">
          <a:blip r:embed="rId3">
            <a:alphaModFix/>
          </a:blip>
          <a:srcRect b="0" l="0" r="5258" t="0"/>
          <a:stretch/>
        </p:blipFill>
        <p:spPr>
          <a:xfrm>
            <a:off x="311700" y="1067200"/>
            <a:ext cx="8663525" cy="3922149"/>
          </a:xfrm>
          <a:prstGeom prst="rect">
            <a:avLst/>
          </a:prstGeom>
          <a:noFill/>
          <a:ln>
            <a:noFill/>
          </a:ln>
        </p:spPr>
      </p:pic>
      <p:sp>
        <p:nvSpPr>
          <p:cNvPr id="161" name="Google Shape;161;p23"/>
          <p:cNvSpPr/>
          <p:nvPr/>
        </p:nvSpPr>
        <p:spPr>
          <a:xfrm>
            <a:off x="6390650" y="4132200"/>
            <a:ext cx="1380900" cy="561000"/>
          </a:xfrm>
          <a:prstGeom prst="wedgeRectCallout">
            <a:avLst>
              <a:gd fmla="val -89693" name="adj1"/>
              <a:gd fmla="val -229701" name="adj2"/>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w" sz="1100"/>
              <a:t>Review results</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Results Caching - Overview</a:t>
            </a:r>
            <a:endParaRPr/>
          </a:p>
        </p:txBody>
      </p:sp>
      <p:pic>
        <p:nvPicPr>
          <p:cNvPr id="167" name="Google Shape;167;p24"/>
          <p:cNvPicPr preferRelativeResize="0"/>
          <p:nvPr/>
        </p:nvPicPr>
        <p:blipFill>
          <a:blip r:embed="rId3">
            <a:alphaModFix/>
          </a:blip>
          <a:stretch>
            <a:fillRect/>
          </a:stretch>
        </p:blipFill>
        <p:spPr>
          <a:xfrm>
            <a:off x="869999" y="1749175"/>
            <a:ext cx="1823588" cy="3241925"/>
          </a:xfrm>
          <a:prstGeom prst="rect">
            <a:avLst/>
          </a:prstGeom>
          <a:noFill/>
          <a:ln cap="flat" cmpd="sng" w="19050">
            <a:solidFill>
              <a:schemeClr val="dk2"/>
            </a:solidFill>
            <a:prstDash val="solid"/>
            <a:round/>
            <a:headEnd len="sm" w="sm" type="none"/>
            <a:tailEnd len="sm" w="sm" type="none"/>
          </a:ln>
        </p:spPr>
      </p:pic>
      <p:pic>
        <p:nvPicPr>
          <p:cNvPr id="168" name="Google Shape;168;p24"/>
          <p:cNvPicPr preferRelativeResize="0"/>
          <p:nvPr/>
        </p:nvPicPr>
        <p:blipFill>
          <a:blip r:embed="rId4">
            <a:alphaModFix/>
          </a:blip>
          <a:stretch>
            <a:fillRect/>
          </a:stretch>
        </p:blipFill>
        <p:spPr>
          <a:xfrm>
            <a:off x="3660205" y="1749175"/>
            <a:ext cx="1823588" cy="3241925"/>
          </a:xfrm>
          <a:prstGeom prst="rect">
            <a:avLst/>
          </a:prstGeom>
          <a:noFill/>
          <a:ln cap="flat" cmpd="sng" w="19050">
            <a:solidFill>
              <a:schemeClr val="dk2"/>
            </a:solidFill>
            <a:prstDash val="solid"/>
            <a:round/>
            <a:headEnd len="sm" w="sm" type="none"/>
            <a:tailEnd len="sm" w="sm" type="none"/>
          </a:ln>
        </p:spPr>
      </p:pic>
      <p:pic>
        <p:nvPicPr>
          <p:cNvPr id="169" name="Google Shape;169;p24"/>
          <p:cNvPicPr preferRelativeResize="0"/>
          <p:nvPr/>
        </p:nvPicPr>
        <p:blipFill>
          <a:blip r:embed="rId5">
            <a:alphaModFix/>
          </a:blip>
          <a:stretch>
            <a:fillRect/>
          </a:stretch>
        </p:blipFill>
        <p:spPr>
          <a:xfrm>
            <a:off x="6465570" y="1749175"/>
            <a:ext cx="1823588" cy="3241925"/>
          </a:xfrm>
          <a:prstGeom prst="rect">
            <a:avLst/>
          </a:prstGeom>
          <a:noFill/>
          <a:ln cap="flat" cmpd="sng" w="19050">
            <a:solidFill>
              <a:schemeClr val="dk2"/>
            </a:solidFill>
            <a:prstDash val="solid"/>
            <a:round/>
            <a:headEnd len="sm" w="sm" type="none"/>
            <a:tailEnd len="sm" w="sm" type="none"/>
          </a:ln>
        </p:spPr>
      </p:pic>
      <p:sp>
        <p:nvSpPr>
          <p:cNvPr id="170" name="Google Shape;170;p24"/>
          <p:cNvSpPr txBox="1"/>
          <p:nvPr/>
        </p:nvSpPr>
        <p:spPr>
          <a:xfrm>
            <a:off x="311700" y="1076225"/>
            <a:ext cx="7763400" cy="59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Heavy queries can take long time to run. Querying the results for a whole Parasha for example is a heavy query with around 2700 results can take up to 20 seconds.</a:t>
            </a:r>
            <a:endParaRPr/>
          </a:p>
        </p:txBody>
      </p:sp>
      <p:cxnSp>
        <p:nvCxnSpPr>
          <p:cNvPr id="171" name="Google Shape;171;p24"/>
          <p:cNvCxnSpPr>
            <a:endCxn id="168" idx="1"/>
          </p:cNvCxnSpPr>
          <p:nvPr/>
        </p:nvCxnSpPr>
        <p:spPr>
          <a:xfrm>
            <a:off x="2693605" y="3370137"/>
            <a:ext cx="966600" cy="0"/>
          </a:xfrm>
          <a:prstGeom prst="straightConnector1">
            <a:avLst/>
          </a:prstGeom>
          <a:noFill/>
          <a:ln cap="flat" cmpd="sng" w="38100">
            <a:solidFill>
              <a:srgbClr val="0000FF"/>
            </a:solidFill>
            <a:prstDash val="solid"/>
            <a:round/>
            <a:headEnd len="med" w="med" type="none"/>
            <a:tailEnd len="med" w="med" type="triangle"/>
          </a:ln>
        </p:spPr>
      </p:cxnSp>
      <p:cxnSp>
        <p:nvCxnSpPr>
          <p:cNvPr id="172" name="Google Shape;172;p24"/>
          <p:cNvCxnSpPr/>
          <p:nvPr/>
        </p:nvCxnSpPr>
        <p:spPr>
          <a:xfrm>
            <a:off x="5511805" y="3370150"/>
            <a:ext cx="966600" cy="0"/>
          </a:xfrm>
          <a:prstGeom prst="straightConnector1">
            <a:avLst/>
          </a:prstGeom>
          <a:noFill/>
          <a:ln cap="flat" cmpd="sng" w="38100">
            <a:solidFill>
              <a:srgbClr val="0000FF"/>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Results Caching - Overview</a:t>
            </a:r>
            <a:endParaRPr/>
          </a:p>
        </p:txBody>
      </p:sp>
      <p:pic>
        <p:nvPicPr>
          <p:cNvPr id="178" name="Google Shape;178;p25"/>
          <p:cNvPicPr preferRelativeResize="0"/>
          <p:nvPr/>
        </p:nvPicPr>
        <p:blipFill>
          <a:blip r:embed="rId3">
            <a:alphaModFix/>
          </a:blip>
          <a:stretch>
            <a:fillRect/>
          </a:stretch>
        </p:blipFill>
        <p:spPr>
          <a:xfrm>
            <a:off x="869999" y="1749175"/>
            <a:ext cx="1823588" cy="3241925"/>
          </a:xfrm>
          <a:prstGeom prst="rect">
            <a:avLst/>
          </a:prstGeom>
          <a:noFill/>
          <a:ln cap="flat" cmpd="sng" w="19050">
            <a:solidFill>
              <a:schemeClr val="dk2"/>
            </a:solidFill>
            <a:prstDash val="solid"/>
            <a:round/>
            <a:headEnd len="sm" w="sm" type="none"/>
            <a:tailEnd len="sm" w="sm" type="none"/>
          </a:ln>
        </p:spPr>
      </p:pic>
      <p:pic>
        <p:nvPicPr>
          <p:cNvPr id="179" name="Google Shape;179;p25"/>
          <p:cNvPicPr preferRelativeResize="0"/>
          <p:nvPr/>
        </p:nvPicPr>
        <p:blipFill>
          <a:blip r:embed="rId4">
            <a:alphaModFix/>
          </a:blip>
          <a:stretch>
            <a:fillRect/>
          </a:stretch>
        </p:blipFill>
        <p:spPr>
          <a:xfrm>
            <a:off x="3660205" y="1749175"/>
            <a:ext cx="1823588" cy="3241925"/>
          </a:xfrm>
          <a:prstGeom prst="rect">
            <a:avLst/>
          </a:prstGeom>
          <a:noFill/>
          <a:ln cap="flat" cmpd="sng" w="19050">
            <a:solidFill>
              <a:schemeClr val="dk2"/>
            </a:solidFill>
            <a:prstDash val="solid"/>
            <a:round/>
            <a:headEnd len="sm" w="sm" type="none"/>
            <a:tailEnd len="sm" w="sm" type="none"/>
          </a:ln>
        </p:spPr>
      </p:pic>
      <p:pic>
        <p:nvPicPr>
          <p:cNvPr id="180" name="Google Shape;180;p25"/>
          <p:cNvPicPr preferRelativeResize="0"/>
          <p:nvPr/>
        </p:nvPicPr>
        <p:blipFill>
          <a:blip r:embed="rId5">
            <a:alphaModFix/>
          </a:blip>
          <a:stretch>
            <a:fillRect/>
          </a:stretch>
        </p:blipFill>
        <p:spPr>
          <a:xfrm>
            <a:off x="6427610" y="1749175"/>
            <a:ext cx="1823588" cy="3241925"/>
          </a:xfrm>
          <a:prstGeom prst="rect">
            <a:avLst/>
          </a:prstGeom>
          <a:noFill/>
          <a:ln cap="flat" cmpd="sng" w="19050">
            <a:solidFill>
              <a:schemeClr val="dk2"/>
            </a:solidFill>
            <a:prstDash val="solid"/>
            <a:round/>
            <a:headEnd len="sm" w="sm" type="none"/>
            <a:tailEnd len="sm" w="sm" type="none"/>
          </a:ln>
        </p:spPr>
      </p:pic>
      <p:sp>
        <p:nvSpPr>
          <p:cNvPr id="181" name="Google Shape;181;p25"/>
          <p:cNvSpPr txBox="1"/>
          <p:nvPr/>
        </p:nvSpPr>
        <p:spPr>
          <a:xfrm>
            <a:off x="311700" y="1076225"/>
            <a:ext cx="7763400" cy="59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Caching the results locally allows the user to request the results later and receive them instantly, skipping the asynchronous query to a remote DB.</a:t>
            </a:r>
            <a:endParaRPr/>
          </a:p>
        </p:txBody>
      </p:sp>
      <p:cxnSp>
        <p:nvCxnSpPr>
          <p:cNvPr id="182" name="Google Shape;182;p25"/>
          <p:cNvCxnSpPr/>
          <p:nvPr/>
        </p:nvCxnSpPr>
        <p:spPr>
          <a:xfrm flipH="1" rot="10800000">
            <a:off x="3839375" y="2024100"/>
            <a:ext cx="1450200" cy="2649900"/>
          </a:xfrm>
          <a:prstGeom prst="straightConnector1">
            <a:avLst/>
          </a:prstGeom>
          <a:noFill/>
          <a:ln cap="flat" cmpd="sng" w="38100">
            <a:solidFill>
              <a:srgbClr val="FF0000"/>
            </a:solidFill>
            <a:prstDash val="solid"/>
            <a:round/>
            <a:headEnd len="med" w="med" type="none"/>
            <a:tailEnd len="med" w="med" type="none"/>
          </a:ln>
        </p:spPr>
      </p:cxnSp>
      <p:cxnSp>
        <p:nvCxnSpPr>
          <p:cNvPr id="183" name="Google Shape;183;p25"/>
          <p:cNvCxnSpPr/>
          <p:nvPr/>
        </p:nvCxnSpPr>
        <p:spPr>
          <a:xfrm rot="10800000">
            <a:off x="3922725" y="2044900"/>
            <a:ext cx="1419000" cy="2660400"/>
          </a:xfrm>
          <a:prstGeom prst="straightConnector1">
            <a:avLst/>
          </a:prstGeom>
          <a:noFill/>
          <a:ln cap="flat" cmpd="sng" w="38100">
            <a:solidFill>
              <a:srgbClr val="FF0000"/>
            </a:solidFill>
            <a:prstDash val="solid"/>
            <a:round/>
            <a:headEnd len="med" w="med" type="none"/>
            <a:tailEnd len="med" w="med" type="none"/>
          </a:ln>
        </p:spPr>
      </p:cxnSp>
      <p:cxnSp>
        <p:nvCxnSpPr>
          <p:cNvPr id="184" name="Google Shape;184;p25"/>
          <p:cNvCxnSpPr>
            <a:stCxn id="178" idx="3"/>
            <a:endCxn id="180" idx="1"/>
          </p:cNvCxnSpPr>
          <p:nvPr/>
        </p:nvCxnSpPr>
        <p:spPr>
          <a:xfrm>
            <a:off x="2693587" y="3370137"/>
            <a:ext cx="3734100" cy="0"/>
          </a:xfrm>
          <a:prstGeom prst="straightConnector1">
            <a:avLst/>
          </a:prstGeom>
          <a:noFill/>
          <a:ln cap="flat" cmpd="sng" w="114300">
            <a:solidFill>
              <a:srgbClr val="0000FF"/>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Results Caching</a:t>
            </a:r>
            <a:endParaRPr/>
          </a:p>
          <a:p>
            <a:pPr indent="0" lvl="0" marL="0" rtl="0" algn="l">
              <a:spcBef>
                <a:spcPts val="0"/>
              </a:spcBef>
              <a:spcAft>
                <a:spcPts val="0"/>
              </a:spcAft>
              <a:buNone/>
            </a:pPr>
            <a:r>
              <a:rPr lang="iw"/>
              <a:t>Architecture</a:t>
            </a:r>
            <a:endParaRPr/>
          </a:p>
        </p:txBody>
      </p:sp>
      <p:sp>
        <p:nvSpPr>
          <p:cNvPr id="190" name="Google Shape;190;p26"/>
          <p:cNvSpPr/>
          <p:nvPr/>
        </p:nvSpPr>
        <p:spPr>
          <a:xfrm>
            <a:off x="7163025" y="1019006"/>
            <a:ext cx="1815300" cy="435000"/>
          </a:xfrm>
          <a:prstGeom prst="roundRect">
            <a:avLst>
              <a:gd fmla="val 16667" name="adj"/>
            </a:avLst>
          </a:prstGeom>
          <a:solidFill>
            <a:srgbClr val="F9CB9C"/>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a:t>InternalStorage</a:t>
            </a:r>
            <a:endParaRPr/>
          </a:p>
        </p:txBody>
      </p:sp>
      <p:sp>
        <p:nvSpPr>
          <p:cNvPr id="191" name="Google Shape;191;p26"/>
          <p:cNvSpPr/>
          <p:nvPr/>
        </p:nvSpPr>
        <p:spPr>
          <a:xfrm>
            <a:off x="1401500" y="2096138"/>
            <a:ext cx="1815300" cy="435000"/>
          </a:xfrm>
          <a:prstGeom prst="roundRect">
            <a:avLst>
              <a:gd fmla="val 16667" name="adj"/>
            </a:avLst>
          </a:prstGeom>
          <a:solidFill>
            <a:srgbClr val="F9CB9C"/>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a:t>DataManager</a:t>
            </a:r>
            <a:endParaRPr/>
          </a:p>
        </p:txBody>
      </p:sp>
      <p:sp>
        <p:nvSpPr>
          <p:cNvPr id="192" name="Google Shape;192;p26"/>
          <p:cNvSpPr/>
          <p:nvPr/>
        </p:nvSpPr>
        <p:spPr>
          <a:xfrm>
            <a:off x="3770673" y="1087350"/>
            <a:ext cx="1815300" cy="384000"/>
          </a:xfrm>
          <a:prstGeom prst="roundRect">
            <a:avLst>
              <a:gd fmla="val 16667" name="adj"/>
            </a:avLst>
          </a:prstGeom>
          <a:solidFill>
            <a:srgbClr val="EEEEEE"/>
          </a:solidFill>
          <a:ln cap="flat" cmpd="sng" w="28575">
            <a:solidFill>
              <a:srgbClr val="595959"/>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a:t>Cacheable</a:t>
            </a:r>
            <a:endParaRPr/>
          </a:p>
        </p:txBody>
      </p:sp>
      <p:sp>
        <p:nvSpPr>
          <p:cNvPr id="193" name="Google Shape;193;p26"/>
          <p:cNvSpPr/>
          <p:nvPr/>
        </p:nvSpPr>
        <p:spPr>
          <a:xfrm>
            <a:off x="3770673" y="2073950"/>
            <a:ext cx="1815300" cy="435000"/>
          </a:xfrm>
          <a:prstGeom prst="roundRect">
            <a:avLst>
              <a:gd fmla="val 16667" name="adj"/>
            </a:avLst>
          </a:prstGeom>
          <a:solidFill>
            <a:srgbClr val="F9CB9C"/>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a:t>PsukimForParasha</a:t>
            </a:r>
            <a:endParaRPr/>
          </a:p>
        </p:txBody>
      </p:sp>
      <p:sp>
        <p:nvSpPr>
          <p:cNvPr id="194" name="Google Shape;194;p26"/>
          <p:cNvSpPr/>
          <p:nvPr/>
        </p:nvSpPr>
        <p:spPr>
          <a:xfrm>
            <a:off x="3770673" y="2555000"/>
            <a:ext cx="1815300" cy="435000"/>
          </a:xfrm>
          <a:prstGeom prst="roundRect">
            <a:avLst>
              <a:gd fmla="val 16667" name="adj"/>
            </a:avLst>
          </a:prstGeom>
          <a:solidFill>
            <a:srgbClr val="F9CB9C"/>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a:t>MekorotForPsukim</a:t>
            </a:r>
            <a:endParaRPr/>
          </a:p>
        </p:txBody>
      </p:sp>
      <p:cxnSp>
        <p:nvCxnSpPr>
          <p:cNvPr id="195" name="Google Shape;195;p26"/>
          <p:cNvCxnSpPr>
            <a:stCxn id="193" idx="0"/>
            <a:endCxn id="192" idx="2"/>
          </p:cNvCxnSpPr>
          <p:nvPr/>
        </p:nvCxnSpPr>
        <p:spPr>
          <a:xfrm rot="10800000">
            <a:off x="4678323" y="1471250"/>
            <a:ext cx="0" cy="602700"/>
          </a:xfrm>
          <a:prstGeom prst="straightConnector1">
            <a:avLst/>
          </a:prstGeom>
          <a:noFill/>
          <a:ln cap="flat" cmpd="sng" w="28575">
            <a:solidFill>
              <a:srgbClr val="595959"/>
            </a:solidFill>
            <a:prstDash val="dash"/>
            <a:round/>
            <a:headEnd len="med" w="med" type="none"/>
            <a:tailEnd len="med" w="med" type="triangle"/>
          </a:ln>
        </p:spPr>
      </p:cxnSp>
      <p:pic>
        <p:nvPicPr>
          <p:cNvPr id="196" name="Google Shape;196;p26"/>
          <p:cNvPicPr preferRelativeResize="0"/>
          <p:nvPr/>
        </p:nvPicPr>
        <p:blipFill>
          <a:blip r:embed="rId3">
            <a:alphaModFix/>
          </a:blip>
          <a:stretch>
            <a:fillRect/>
          </a:stretch>
        </p:blipFill>
        <p:spPr>
          <a:xfrm>
            <a:off x="7961288" y="1930950"/>
            <a:ext cx="789425" cy="871751"/>
          </a:xfrm>
          <a:prstGeom prst="rect">
            <a:avLst/>
          </a:prstGeom>
          <a:noFill/>
          <a:ln>
            <a:noFill/>
          </a:ln>
        </p:spPr>
      </p:pic>
      <p:sp>
        <p:nvSpPr>
          <p:cNvPr id="197" name="Google Shape;197;p26"/>
          <p:cNvSpPr txBox="1"/>
          <p:nvPr/>
        </p:nvSpPr>
        <p:spPr>
          <a:xfrm>
            <a:off x="8069888" y="2247400"/>
            <a:ext cx="6228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RDF</a:t>
            </a:r>
            <a:endParaRPr>
              <a:latin typeface="Droid Serif"/>
              <a:ea typeface="Droid Serif"/>
              <a:cs typeface="Droid Serif"/>
              <a:sym typeface="Droid Serif"/>
            </a:endParaRPr>
          </a:p>
        </p:txBody>
      </p:sp>
      <p:sp>
        <p:nvSpPr>
          <p:cNvPr id="198" name="Google Shape;198;p26"/>
          <p:cNvSpPr txBox="1"/>
          <p:nvPr/>
        </p:nvSpPr>
        <p:spPr>
          <a:xfrm>
            <a:off x="6302452" y="2095613"/>
            <a:ext cx="16827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sz="1200">
                <a:latin typeface="Droid Serif"/>
                <a:ea typeface="Droid Serif"/>
                <a:cs typeface="Droid Serif"/>
                <a:sym typeface="Droid Serif"/>
              </a:rPr>
              <a:t>SPARQL </a:t>
            </a:r>
            <a:endParaRPr sz="1200">
              <a:latin typeface="Droid Serif"/>
              <a:ea typeface="Droid Serif"/>
              <a:cs typeface="Droid Serif"/>
              <a:sym typeface="Droid Serif"/>
            </a:endParaRPr>
          </a:p>
          <a:p>
            <a:pPr indent="0" lvl="0" marL="0" rtl="0" algn="ctr">
              <a:spcBef>
                <a:spcPts val="0"/>
              </a:spcBef>
              <a:spcAft>
                <a:spcPts val="0"/>
              </a:spcAft>
              <a:buNone/>
            </a:pPr>
            <a:r>
              <a:rPr lang="iw" sz="1200">
                <a:latin typeface="Droid Serif"/>
                <a:ea typeface="Droid Serif"/>
                <a:cs typeface="Droid Serif"/>
                <a:sym typeface="Droid Serif"/>
              </a:rPr>
              <a:t>Query</a:t>
            </a:r>
            <a:endParaRPr sz="1200">
              <a:latin typeface="Droid Serif"/>
              <a:ea typeface="Droid Serif"/>
              <a:cs typeface="Droid Serif"/>
              <a:sym typeface="Droid Serif"/>
            </a:endParaRPr>
          </a:p>
        </p:txBody>
      </p:sp>
      <p:grpSp>
        <p:nvGrpSpPr>
          <p:cNvPr id="199" name="Google Shape;199;p26"/>
          <p:cNvGrpSpPr/>
          <p:nvPr/>
        </p:nvGrpSpPr>
        <p:grpSpPr>
          <a:xfrm>
            <a:off x="152995" y="1911254"/>
            <a:ext cx="797123" cy="829984"/>
            <a:chOff x="209725" y="1835054"/>
            <a:chExt cx="797123" cy="829984"/>
          </a:xfrm>
        </p:grpSpPr>
        <p:pic>
          <p:nvPicPr>
            <p:cNvPr id="200" name="Google Shape;200;p26"/>
            <p:cNvPicPr preferRelativeResize="0"/>
            <p:nvPr/>
          </p:nvPicPr>
          <p:blipFill>
            <a:blip r:embed="rId4">
              <a:alphaModFix/>
            </a:blip>
            <a:stretch>
              <a:fillRect/>
            </a:stretch>
          </p:blipFill>
          <p:spPr>
            <a:xfrm>
              <a:off x="209725" y="1835054"/>
              <a:ext cx="797123" cy="707400"/>
            </a:xfrm>
            <a:prstGeom prst="rect">
              <a:avLst/>
            </a:prstGeom>
            <a:noFill/>
            <a:ln>
              <a:noFill/>
            </a:ln>
          </p:spPr>
        </p:pic>
        <p:sp>
          <p:nvSpPr>
            <p:cNvPr id="201" name="Google Shape;201;p26"/>
            <p:cNvSpPr txBox="1"/>
            <p:nvPr/>
          </p:nvSpPr>
          <p:spPr>
            <a:xfrm>
              <a:off x="314709" y="2190738"/>
              <a:ext cx="6228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sz="1000">
                  <a:solidFill>
                    <a:srgbClr val="FFFFFF"/>
                  </a:solidFill>
                  <a:latin typeface="Droid Serif"/>
                  <a:ea typeface="Droid Serif"/>
                  <a:cs typeface="Droid Serif"/>
                  <a:sym typeface="Droid Serif"/>
                </a:rPr>
                <a:t>User</a:t>
              </a:r>
              <a:endParaRPr sz="1000">
                <a:solidFill>
                  <a:srgbClr val="FFFFFF"/>
                </a:solidFill>
                <a:latin typeface="Droid Serif"/>
                <a:ea typeface="Droid Serif"/>
                <a:cs typeface="Droid Serif"/>
                <a:sym typeface="Droid Serif"/>
              </a:endParaRPr>
            </a:p>
          </p:txBody>
        </p:sp>
      </p:grpSp>
      <p:grpSp>
        <p:nvGrpSpPr>
          <p:cNvPr id="202" name="Google Shape;202;p26"/>
          <p:cNvGrpSpPr/>
          <p:nvPr/>
        </p:nvGrpSpPr>
        <p:grpSpPr>
          <a:xfrm>
            <a:off x="-195325" y="3415222"/>
            <a:ext cx="1623300" cy="616391"/>
            <a:chOff x="261875" y="2653222"/>
            <a:chExt cx="1623300" cy="616391"/>
          </a:xfrm>
        </p:grpSpPr>
        <p:pic>
          <p:nvPicPr>
            <p:cNvPr id="203" name="Google Shape;203;p26"/>
            <p:cNvPicPr preferRelativeResize="0"/>
            <p:nvPr/>
          </p:nvPicPr>
          <p:blipFill>
            <a:blip r:embed="rId5">
              <a:alphaModFix/>
            </a:blip>
            <a:stretch>
              <a:fillRect/>
            </a:stretch>
          </p:blipFill>
          <p:spPr>
            <a:xfrm>
              <a:off x="761850" y="2653222"/>
              <a:ext cx="513743" cy="602700"/>
            </a:xfrm>
            <a:prstGeom prst="rect">
              <a:avLst/>
            </a:prstGeom>
            <a:noFill/>
            <a:ln>
              <a:noFill/>
            </a:ln>
          </p:spPr>
        </p:pic>
        <p:sp>
          <p:nvSpPr>
            <p:cNvPr id="204" name="Google Shape;204;p26"/>
            <p:cNvSpPr txBox="1"/>
            <p:nvPr/>
          </p:nvSpPr>
          <p:spPr>
            <a:xfrm>
              <a:off x="261875" y="2795313"/>
              <a:ext cx="16233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sz="1200">
                  <a:latin typeface="Droid Serif"/>
                  <a:ea typeface="Droid Serif"/>
                  <a:cs typeface="Droid Serif"/>
                  <a:sym typeface="Droid Serif"/>
                </a:rPr>
                <a:t>Sulamot App</a:t>
              </a:r>
              <a:endParaRPr sz="1200">
                <a:latin typeface="Droid Serif"/>
                <a:ea typeface="Droid Serif"/>
                <a:cs typeface="Droid Serif"/>
                <a:sym typeface="Droid Serif"/>
              </a:endParaRPr>
            </a:p>
          </p:txBody>
        </p:sp>
      </p:grpSp>
      <p:cxnSp>
        <p:nvCxnSpPr>
          <p:cNvPr id="205" name="Google Shape;205;p26"/>
          <p:cNvCxnSpPr/>
          <p:nvPr/>
        </p:nvCxnSpPr>
        <p:spPr>
          <a:xfrm rot="10800000">
            <a:off x="2187969" y="2593103"/>
            <a:ext cx="0" cy="1210200"/>
          </a:xfrm>
          <a:prstGeom prst="straightConnector1">
            <a:avLst/>
          </a:prstGeom>
          <a:noFill/>
          <a:ln cap="flat" cmpd="sng" w="19050">
            <a:solidFill>
              <a:srgbClr val="595959"/>
            </a:solidFill>
            <a:prstDash val="solid"/>
            <a:round/>
            <a:headEnd len="med" w="med" type="none"/>
            <a:tailEnd len="med" w="med" type="triangle"/>
          </a:ln>
        </p:spPr>
      </p:cxnSp>
      <p:cxnSp>
        <p:nvCxnSpPr>
          <p:cNvPr id="206" name="Google Shape;206;p26"/>
          <p:cNvCxnSpPr/>
          <p:nvPr/>
        </p:nvCxnSpPr>
        <p:spPr>
          <a:xfrm>
            <a:off x="5982682" y="2366824"/>
            <a:ext cx="1785000" cy="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6"/>
          <p:cNvCxnSpPr/>
          <p:nvPr/>
        </p:nvCxnSpPr>
        <p:spPr>
          <a:xfrm>
            <a:off x="1132450" y="3799300"/>
            <a:ext cx="1058400" cy="0"/>
          </a:xfrm>
          <a:prstGeom prst="straightConnector1">
            <a:avLst/>
          </a:prstGeom>
          <a:noFill/>
          <a:ln cap="flat" cmpd="sng" w="19050">
            <a:solidFill>
              <a:schemeClr val="dk2"/>
            </a:solidFill>
            <a:prstDash val="solid"/>
            <a:round/>
            <a:headEnd len="med" w="med" type="none"/>
            <a:tailEnd len="med" w="med" type="none"/>
          </a:ln>
        </p:spPr>
      </p:cxnSp>
      <p:cxnSp>
        <p:nvCxnSpPr>
          <p:cNvPr id="208" name="Google Shape;208;p26"/>
          <p:cNvCxnSpPr/>
          <p:nvPr/>
        </p:nvCxnSpPr>
        <p:spPr>
          <a:xfrm flipH="1">
            <a:off x="516896" y="2741238"/>
            <a:ext cx="7800" cy="674100"/>
          </a:xfrm>
          <a:prstGeom prst="straightConnector1">
            <a:avLst/>
          </a:prstGeom>
          <a:noFill/>
          <a:ln cap="flat" cmpd="sng" w="19050">
            <a:solidFill>
              <a:srgbClr val="595959"/>
            </a:solidFill>
            <a:prstDash val="solid"/>
            <a:round/>
            <a:headEnd len="med" w="med" type="none"/>
            <a:tailEnd len="med" w="med" type="triangle"/>
          </a:ln>
        </p:spPr>
      </p:cxnSp>
      <p:cxnSp>
        <p:nvCxnSpPr>
          <p:cNvPr id="209" name="Google Shape;209;p26"/>
          <p:cNvCxnSpPr/>
          <p:nvPr/>
        </p:nvCxnSpPr>
        <p:spPr>
          <a:xfrm>
            <a:off x="5985745" y="1244986"/>
            <a:ext cx="1158300" cy="10500"/>
          </a:xfrm>
          <a:prstGeom prst="straightConnector1">
            <a:avLst/>
          </a:prstGeom>
          <a:noFill/>
          <a:ln cap="flat" cmpd="sng" w="19050">
            <a:solidFill>
              <a:srgbClr val="595959"/>
            </a:solidFill>
            <a:prstDash val="solid"/>
            <a:round/>
            <a:headEnd len="med" w="med" type="none"/>
            <a:tailEnd len="med" w="med" type="triangle"/>
          </a:ln>
        </p:spPr>
      </p:cxnSp>
      <p:cxnSp>
        <p:nvCxnSpPr>
          <p:cNvPr id="210" name="Google Shape;210;p26"/>
          <p:cNvCxnSpPr/>
          <p:nvPr/>
        </p:nvCxnSpPr>
        <p:spPr>
          <a:xfrm>
            <a:off x="4430922" y="3786915"/>
            <a:ext cx="2525100" cy="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6"/>
          <p:cNvCxnSpPr/>
          <p:nvPr/>
        </p:nvCxnSpPr>
        <p:spPr>
          <a:xfrm>
            <a:off x="2336375" y="2643500"/>
            <a:ext cx="0" cy="1140900"/>
          </a:xfrm>
          <a:prstGeom prst="straightConnector1">
            <a:avLst/>
          </a:prstGeom>
          <a:noFill/>
          <a:ln cap="flat" cmpd="sng" w="19050">
            <a:solidFill>
              <a:schemeClr val="dk2"/>
            </a:solidFill>
            <a:prstDash val="solid"/>
            <a:round/>
            <a:headEnd len="med" w="med" type="none"/>
            <a:tailEnd len="med" w="med" type="none"/>
          </a:ln>
        </p:spPr>
      </p:cxnSp>
      <p:cxnSp>
        <p:nvCxnSpPr>
          <p:cNvPr id="212" name="Google Shape;212;p26"/>
          <p:cNvCxnSpPr/>
          <p:nvPr/>
        </p:nvCxnSpPr>
        <p:spPr>
          <a:xfrm rot="10800000">
            <a:off x="614663" y="2774950"/>
            <a:ext cx="0" cy="568200"/>
          </a:xfrm>
          <a:prstGeom prst="straightConnector1">
            <a:avLst/>
          </a:prstGeom>
          <a:noFill/>
          <a:ln cap="flat" cmpd="sng" w="19050">
            <a:solidFill>
              <a:srgbClr val="595959"/>
            </a:solidFill>
            <a:prstDash val="solid"/>
            <a:round/>
            <a:headEnd len="med" w="med" type="none"/>
            <a:tailEnd len="med" w="med" type="triangle"/>
          </a:ln>
        </p:spPr>
      </p:cxnSp>
      <p:cxnSp>
        <p:nvCxnSpPr>
          <p:cNvPr id="213" name="Google Shape;213;p26"/>
          <p:cNvCxnSpPr/>
          <p:nvPr/>
        </p:nvCxnSpPr>
        <p:spPr>
          <a:xfrm>
            <a:off x="5976725" y="1233675"/>
            <a:ext cx="0" cy="2547300"/>
          </a:xfrm>
          <a:prstGeom prst="straightConnector1">
            <a:avLst/>
          </a:prstGeom>
          <a:noFill/>
          <a:ln cap="flat" cmpd="sng" w="19050">
            <a:solidFill>
              <a:schemeClr val="dk2"/>
            </a:solidFill>
            <a:prstDash val="solid"/>
            <a:round/>
            <a:headEnd len="med" w="med" type="none"/>
            <a:tailEnd len="med" w="med" type="none"/>
          </a:ln>
        </p:spPr>
      </p:cxnSp>
      <p:cxnSp>
        <p:nvCxnSpPr>
          <p:cNvPr id="214" name="Google Shape;214;p26"/>
          <p:cNvCxnSpPr/>
          <p:nvPr/>
        </p:nvCxnSpPr>
        <p:spPr>
          <a:xfrm>
            <a:off x="2330433" y="3788658"/>
            <a:ext cx="2547300" cy="0"/>
          </a:xfrm>
          <a:prstGeom prst="straightConnector1">
            <a:avLst/>
          </a:prstGeom>
          <a:noFill/>
          <a:ln cap="flat" cmpd="sng" w="19050">
            <a:solidFill>
              <a:schemeClr val="dk2"/>
            </a:solidFill>
            <a:prstDash val="solid"/>
            <a:round/>
            <a:headEnd len="med" w="med" type="none"/>
            <a:tailEnd len="med" w="med" type="none"/>
          </a:ln>
        </p:spPr>
      </p:cxnSp>
      <p:cxnSp>
        <p:nvCxnSpPr>
          <p:cNvPr id="215" name="Google Shape;215;p26"/>
          <p:cNvCxnSpPr/>
          <p:nvPr/>
        </p:nvCxnSpPr>
        <p:spPr>
          <a:xfrm>
            <a:off x="4678323" y="3008910"/>
            <a:ext cx="0" cy="772800"/>
          </a:xfrm>
          <a:prstGeom prst="straightConnector1">
            <a:avLst/>
          </a:prstGeom>
          <a:noFill/>
          <a:ln cap="flat" cmpd="sng" w="19050">
            <a:solidFill>
              <a:schemeClr val="dk2"/>
            </a:solidFill>
            <a:prstDash val="solid"/>
            <a:round/>
            <a:headEnd len="med" w="med" type="none"/>
            <a:tailEnd len="med" w="med" type="none"/>
          </a:ln>
        </p:spPr>
      </p:cxnSp>
      <p:sp>
        <p:nvSpPr>
          <p:cNvPr id="216" name="Google Shape;216;p26"/>
          <p:cNvSpPr txBox="1"/>
          <p:nvPr/>
        </p:nvSpPr>
        <p:spPr>
          <a:xfrm>
            <a:off x="3379925" y="118400"/>
            <a:ext cx="2596800" cy="871800"/>
          </a:xfrm>
          <a:prstGeom prst="rect">
            <a:avLst/>
          </a:prstGeom>
          <a:solidFill>
            <a:srgbClr val="B6D7A8"/>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w" sz="1200"/>
              <a:t>An instance of Cacheable contains the results data and exposes an interface that allows fetching and reading the data</a:t>
            </a:r>
            <a:endParaRPr sz="1200"/>
          </a:p>
        </p:txBody>
      </p:sp>
      <p:sp>
        <p:nvSpPr>
          <p:cNvPr id="217" name="Google Shape;217;p26"/>
          <p:cNvSpPr txBox="1"/>
          <p:nvPr/>
        </p:nvSpPr>
        <p:spPr>
          <a:xfrm>
            <a:off x="6154575" y="420355"/>
            <a:ext cx="2823600" cy="531000"/>
          </a:xfrm>
          <a:prstGeom prst="rect">
            <a:avLst/>
          </a:prstGeom>
          <a:solidFill>
            <a:srgbClr val="B6D7A8"/>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w" sz="1200"/>
              <a:t>Allows reading and writing serializable data to the device internal storage</a:t>
            </a:r>
            <a:endParaRPr sz="1200"/>
          </a:p>
        </p:txBody>
      </p:sp>
      <p:sp>
        <p:nvSpPr>
          <p:cNvPr id="218" name="Google Shape;218;p26"/>
          <p:cNvSpPr txBox="1"/>
          <p:nvPr/>
        </p:nvSpPr>
        <p:spPr>
          <a:xfrm>
            <a:off x="1249100" y="2756775"/>
            <a:ext cx="2197800" cy="531000"/>
          </a:xfrm>
          <a:prstGeom prst="rect">
            <a:avLst/>
          </a:prstGeom>
          <a:solidFill>
            <a:srgbClr val="B6D7A8"/>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w" sz="1200"/>
              <a:t>Abstracts the application data source (Storage or Remote)</a:t>
            </a:r>
            <a:endParaRPr sz="1200"/>
          </a:p>
        </p:txBody>
      </p:sp>
      <p:sp>
        <p:nvSpPr>
          <p:cNvPr id="219" name="Google Shape;219;p26"/>
          <p:cNvSpPr/>
          <p:nvPr/>
        </p:nvSpPr>
        <p:spPr>
          <a:xfrm>
            <a:off x="7040525" y="3585425"/>
            <a:ext cx="1602000" cy="384000"/>
          </a:xfrm>
          <a:prstGeom prst="roundRect">
            <a:avLst>
              <a:gd fmla="val 16667" name="adj"/>
            </a:avLst>
          </a:prstGeom>
          <a:solidFill>
            <a:srgbClr val="F9CB9C"/>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w" sz="1200"/>
              <a:t>SharedPreferences</a:t>
            </a:r>
            <a:endParaRPr sz="1200"/>
          </a:p>
        </p:txBody>
      </p:sp>
      <p:sp>
        <p:nvSpPr>
          <p:cNvPr id="220" name="Google Shape;220;p26"/>
          <p:cNvSpPr txBox="1"/>
          <p:nvPr/>
        </p:nvSpPr>
        <p:spPr>
          <a:xfrm>
            <a:off x="6742625" y="4055709"/>
            <a:ext cx="2197800" cy="531000"/>
          </a:xfrm>
          <a:prstGeom prst="rect">
            <a:avLst/>
          </a:prstGeom>
          <a:solidFill>
            <a:srgbClr val="B6D7A8"/>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w" sz="1200"/>
              <a:t>Checks if the current query results are cached</a:t>
            </a:r>
            <a:endParaRPr sz="1200"/>
          </a:p>
        </p:txBody>
      </p:sp>
      <p:sp>
        <p:nvSpPr>
          <p:cNvPr id="221" name="Google Shape;221;p26"/>
          <p:cNvSpPr txBox="1"/>
          <p:nvPr/>
        </p:nvSpPr>
        <p:spPr>
          <a:xfrm>
            <a:off x="1262800" y="3433450"/>
            <a:ext cx="2525100" cy="871800"/>
          </a:xfrm>
          <a:prstGeom prst="rect">
            <a:avLst/>
          </a:prstGeom>
          <a:solidFill>
            <a:srgbClr val="B6D7A8"/>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iw" sz="1200"/>
              <a:t>DataManager decides from where to read the data. If it’s cached - read it from InternalStorage. </a:t>
            </a:r>
            <a:endParaRPr sz="1200"/>
          </a:p>
          <a:p>
            <a:pPr indent="0" lvl="0" marL="0" rtl="0" algn="ctr">
              <a:spcBef>
                <a:spcPts val="0"/>
              </a:spcBef>
              <a:spcAft>
                <a:spcPts val="0"/>
              </a:spcAft>
              <a:buNone/>
            </a:pPr>
            <a:r>
              <a:rPr lang="iw" sz="1200"/>
              <a:t>If not cached - fetch from RDF</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Extended Search Mode</a:t>
            </a:r>
            <a:endParaRPr/>
          </a:p>
        </p:txBody>
      </p:sp>
      <p:pic>
        <p:nvPicPr>
          <p:cNvPr id="227" name="Google Shape;227;p27"/>
          <p:cNvPicPr preferRelativeResize="0"/>
          <p:nvPr/>
        </p:nvPicPr>
        <p:blipFill>
          <a:blip r:embed="rId3">
            <a:alphaModFix/>
          </a:blip>
          <a:stretch>
            <a:fillRect/>
          </a:stretch>
        </p:blipFill>
        <p:spPr>
          <a:xfrm>
            <a:off x="6693600" y="1558800"/>
            <a:ext cx="1935838" cy="3441509"/>
          </a:xfrm>
          <a:prstGeom prst="rect">
            <a:avLst/>
          </a:prstGeom>
          <a:noFill/>
          <a:ln cap="flat" cmpd="sng" w="19050">
            <a:solidFill>
              <a:schemeClr val="dk2"/>
            </a:solidFill>
            <a:prstDash val="solid"/>
            <a:round/>
            <a:headEnd len="sm" w="sm" type="none"/>
            <a:tailEnd len="sm" w="sm" type="none"/>
          </a:ln>
        </p:spPr>
      </p:pic>
      <p:pic>
        <p:nvPicPr>
          <p:cNvPr id="228" name="Google Shape;228;p27"/>
          <p:cNvPicPr preferRelativeResize="0"/>
          <p:nvPr/>
        </p:nvPicPr>
        <p:blipFill>
          <a:blip r:embed="rId4">
            <a:alphaModFix/>
          </a:blip>
          <a:stretch>
            <a:fillRect/>
          </a:stretch>
        </p:blipFill>
        <p:spPr>
          <a:xfrm>
            <a:off x="4566294" y="1558795"/>
            <a:ext cx="1935838" cy="3441509"/>
          </a:xfrm>
          <a:prstGeom prst="rect">
            <a:avLst/>
          </a:prstGeom>
          <a:noFill/>
          <a:ln cap="flat" cmpd="sng" w="19050">
            <a:solidFill>
              <a:schemeClr val="dk2"/>
            </a:solidFill>
            <a:prstDash val="solid"/>
            <a:round/>
            <a:headEnd len="sm" w="sm" type="none"/>
            <a:tailEnd len="sm" w="sm" type="none"/>
          </a:ln>
        </p:spPr>
      </p:pic>
      <p:pic>
        <p:nvPicPr>
          <p:cNvPr id="229" name="Google Shape;229;p27"/>
          <p:cNvPicPr preferRelativeResize="0"/>
          <p:nvPr/>
        </p:nvPicPr>
        <p:blipFill>
          <a:blip r:embed="rId5">
            <a:alphaModFix/>
          </a:blip>
          <a:stretch>
            <a:fillRect/>
          </a:stretch>
        </p:blipFill>
        <p:spPr>
          <a:xfrm>
            <a:off x="311691" y="1559096"/>
            <a:ext cx="1935833" cy="3441461"/>
          </a:xfrm>
          <a:prstGeom prst="rect">
            <a:avLst/>
          </a:prstGeom>
          <a:noFill/>
          <a:ln cap="flat" cmpd="sng" w="19050">
            <a:solidFill>
              <a:schemeClr val="dk2"/>
            </a:solidFill>
            <a:prstDash val="solid"/>
            <a:round/>
            <a:headEnd len="sm" w="sm" type="none"/>
            <a:tailEnd len="sm" w="sm" type="none"/>
          </a:ln>
        </p:spPr>
      </p:pic>
      <p:pic>
        <p:nvPicPr>
          <p:cNvPr id="230" name="Google Shape;230;p27"/>
          <p:cNvPicPr preferRelativeResize="0"/>
          <p:nvPr/>
        </p:nvPicPr>
        <p:blipFill>
          <a:blip r:embed="rId6">
            <a:alphaModFix/>
          </a:blip>
          <a:stretch>
            <a:fillRect/>
          </a:stretch>
        </p:blipFill>
        <p:spPr>
          <a:xfrm>
            <a:off x="2438992" y="1559085"/>
            <a:ext cx="1935833" cy="3441490"/>
          </a:xfrm>
          <a:prstGeom prst="rect">
            <a:avLst/>
          </a:prstGeom>
          <a:noFill/>
          <a:ln cap="flat" cmpd="sng" w="19050">
            <a:solidFill>
              <a:schemeClr val="dk2"/>
            </a:solidFill>
            <a:prstDash val="solid"/>
            <a:round/>
            <a:headEnd len="sm" w="sm" type="none"/>
            <a:tailEnd len="sm" w="sm" type="none"/>
          </a:ln>
        </p:spPr>
      </p:pic>
      <p:cxnSp>
        <p:nvCxnSpPr>
          <p:cNvPr id="231" name="Google Shape;231;p27"/>
          <p:cNvCxnSpPr/>
          <p:nvPr/>
        </p:nvCxnSpPr>
        <p:spPr>
          <a:xfrm>
            <a:off x="2180855" y="3279550"/>
            <a:ext cx="542700" cy="0"/>
          </a:xfrm>
          <a:prstGeom prst="straightConnector1">
            <a:avLst/>
          </a:prstGeom>
          <a:noFill/>
          <a:ln cap="flat" cmpd="sng" w="38100">
            <a:solidFill>
              <a:srgbClr val="0000FF"/>
            </a:solidFill>
            <a:prstDash val="solid"/>
            <a:round/>
            <a:headEnd len="med" w="med" type="none"/>
            <a:tailEnd len="med" w="med" type="triangle"/>
          </a:ln>
        </p:spPr>
      </p:cxnSp>
      <p:cxnSp>
        <p:nvCxnSpPr>
          <p:cNvPr id="232" name="Google Shape;232;p27"/>
          <p:cNvCxnSpPr/>
          <p:nvPr/>
        </p:nvCxnSpPr>
        <p:spPr>
          <a:xfrm>
            <a:off x="4199217" y="3279825"/>
            <a:ext cx="542700" cy="0"/>
          </a:xfrm>
          <a:prstGeom prst="straightConnector1">
            <a:avLst/>
          </a:prstGeom>
          <a:noFill/>
          <a:ln cap="flat" cmpd="sng" w="38100">
            <a:solidFill>
              <a:srgbClr val="0000FF"/>
            </a:solidFill>
            <a:prstDash val="solid"/>
            <a:round/>
            <a:headEnd len="med" w="med" type="none"/>
            <a:tailEnd len="med" w="med" type="triangle"/>
          </a:ln>
        </p:spPr>
      </p:cxnSp>
      <p:cxnSp>
        <p:nvCxnSpPr>
          <p:cNvPr id="233" name="Google Shape;233;p27"/>
          <p:cNvCxnSpPr/>
          <p:nvPr/>
        </p:nvCxnSpPr>
        <p:spPr>
          <a:xfrm>
            <a:off x="6267992" y="3279550"/>
            <a:ext cx="542700" cy="0"/>
          </a:xfrm>
          <a:prstGeom prst="straightConnector1">
            <a:avLst/>
          </a:prstGeom>
          <a:noFill/>
          <a:ln cap="flat" cmpd="sng" w="38100">
            <a:solidFill>
              <a:srgbClr val="0000FF"/>
            </a:solidFill>
            <a:prstDash val="solid"/>
            <a:round/>
            <a:headEnd len="med" w="med" type="none"/>
            <a:tailEnd len="med" w="med" type="triangle"/>
          </a:ln>
        </p:spPr>
      </p:cxnSp>
      <p:sp>
        <p:nvSpPr>
          <p:cNvPr id="234" name="Google Shape;234;p27"/>
          <p:cNvSpPr txBox="1"/>
          <p:nvPr/>
        </p:nvSpPr>
        <p:spPr>
          <a:xfrm>
            <a:off x="423425" y="1152425"/>
            <a:ext cx="8409000" cy="8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w"/>
              <a:t>Added a search mode that allows the user to find all the Psukim which contain a given substring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Structural Modifications - UI Improvements</a:t>
            </a:r>
            <a:endParaRPr/>
          </a:p>
        </p:txBody>
      </p:sp>
      <p:sp>
        <p:nvSpPr>
          <p:cNvPr id="240" name="Google Shape;240;p28"/>
          <p:cNvSpPr txBox="1"/>
          <p:nvPr/>
        </p:nvSpPr>
        <p:spPr>
          <a:xfrm>
            <a:off x="2408067" y="1152425"/>
            <a:ext cx="2043300" cy="350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A navigation fab has been added to the result activity, allowing the user to navigate between the highlighted substrings</a:t>
            </a:r>
            <a:endParaRPr/>
          </a:p>
        </p:txBody>
      </p:sp>
      <p:pic>
        <p:nvPicPr>
          <p:cNvPr id="241" name="Google Shape;241;p28"/>
          <p:cNvPicPr preferRelativeResize="0"/>
          <p:nvPr/>
        </p:nvPicPr>
        <p:blipFill>
          <a:blip r:embed="rId3">
            <a:alphaModFix/>
          </a:blip>
          <a:stretch>
            <a:fillRect/>
          </a:stretch>
        </p:blipFill>
        <p:spPr>
          <a:xfrm>
            <a:off x="4648188" y="1152425"/>
            <a:ext cx="1948436" cy="3506722"/>
          </a:xfrm>
          <a:prstGeom prst="rect">
            <a:avLst/>
          </a:prstGeom>
          <a:noFill/>
          <a:ln>
            <a:noFill/>
          </a:ln>
        </p:spPr>
      </p:pic>
      <p:pic>
        <p:nvPicPr>
          <p:cNvPr id="242" name="Google Shape;242;p28"/>
          <p:cNvPicPr preferRelativeResize="0"/>
          <p:nvPr/>
        </p:nvPicPr>
        <p:blipFill>
          <a:blip r:embed="rId4">
            <a:alphaModFix/>
          </a:blip>
          <a:stretch>
            <a:fillRect/>
          </a:stretch>
        </p:blipFill>
        <p:spPr>
          <a:xfrm>
            <a:off x="311700" y="1152425"/>
            <a:ext cx="1948431" cy="3506726"/>
          </a:xfrm>
          <a:prstGeom prst="rect">
            <a:avLst/>
          </a:prstGeom>
          <a:noFill/>
          <a:ln>
            <a:noFill/>
          </a:ln>
        </p:spPr>
      </p:pic>
      <p:sp>
        <p:nvSpPr>
          <p:cNvPr id="243" name="Google Shape;243;p28"/>
          <p:cNvSpPr txBox="1"/>
          <p:nvPr/>
        </p:nvSpPr>
        <p:spPr>
          <a:xfrm>
            <a:off x="6793442" y="1100650"/>
            <a:ext cx="2043300" cy="350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A bottom UI has been added to the main activity, allowing the user to browse between Parashot/Prakim without having to open the search menu at all.</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iw"/>
              <a:t>The application theme has been changed to a more user-friendly and correctly contrasted colours.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2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Structural Modifications</a:t>
            </a:r>
            <a:endParaRPr/>
          </a:p>
        </p:txBody>
      </p:sp>
      <p:pic>
        <p:nvPicPr>
          <p:cNvPr id="249" name="Google Shape;249;p29"/>
          <p:cNvPicPr preferRelativeResize="0"/>
          <p:nvPr/>
        </p:nvPicPr>
        <p:blipFill>
          <a:blip r:embed="rId3">
            <a:alphaModFix/>
          </a:blip>
          <a:stretch>
            <a:fillRect/>
          </a:stretch>
        </p:blipFill>
        <p:spPr>
          <a:xfrm>
            <a:off x="6890175" y="1266850"/>
            <a:ext cx="2073530" cy="3686275"/>
          </a:xfrm>
          <a:prstGeom prst="rect">
            <a:avLst/>
          </a:prstGeom>
          <a:noFill/>
          <a:ln cap="flat" cmpd="sng" w="19050">
            <a:solidFill>
              <a:schemeClr val="dk2"/>
            </a:solidFill>
            <a:prstDash val="solid"/>
            <a:round/>
            <a:headEnd len="sm" w="sm" type="none"/>
            <a:tailEnd len="sm" w="sm" type="none"/>
          </a:ln>
        </p:spPr>
      </p:pic>
      <p:sp>
        <p:nvSpPr>
          <p:cNvPr id="250" name="Google Shape;250;p29"/>
          <p:cNvSpPr txBox="1"/>
          <p:nvPr/>
        </p:nvSpPr>
        <p:spPr>
          <a:xfrm>
            <a:off x="404450" y="1266850"/>
            <a:ext cx="6276300" cy="263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Added a Navigation Bar that can be opened by sliding from the side edge of the screen, or by the menu button in the app toolbar.</a:t>
            </a:r>
            <a:endParaRPr/>
          </a:p>
          <a:p>
            <a:pPr indent="0" lvl="0" marL="0" rtl="0" algn="l">
              <a:lnSpc>
                <a:spcPct val="115000"/>
              </a:lnSpc>
              <a:spcBef>
                <a:spcPts val="0"/>
              </a:spcBef>
              <a:spcAft>
                <a:spcPts val="0"/>
              </a:spcAft>
              <a:buNone/>
            </a:pPr>
            <a:r>
              <a:rPr lang="iw"/>
              <a:t>The Navigation Bar centralizes all the application utilities into one place, in a more user-friendly way.</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iw"/>
              <a:t>As a derivative of the above, the “Favorites” page who used to be a fragment in the main ViewPager was separated into a standalone activity, loaded from the Navigation Bar.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Structural Modifications</a:t>
            </a:r>
            <a:endParaRPr/>
          </a:p>
        </p:txBody>
      </p:sp>
      <p:sp>
        <p:nvSpPr>
          <p:cNvPr id="256" name="Google Shape;256;p30"/>
          <p:cNvSpPr txBox="1"/>
          <p:nvPr/>
        </p:nvSpPr>
        <p:spPr>
          <a:xfrm>
            <a:off x="404450" y="1266850"/>
            <a:ext cx="6276300" cy="316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Previous structure had loaded a new activity to show a single result data.</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iw"/>
              <a:t>At the new structure, a ViewPager was added to the activity, loading all the results into the ViewPager underlying data container, and allowing the user to browse between the results </a:t>
            </a:r>
            <a:r>
              <a:rPr lang="iw"/>
              <a:t>without having to go back to the main results screen.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pic>
        <p:nvPicPr>
          <p:cNvPr id="257" name="Google Shape;257;p30"/>
          <p:cNvPicPr preferRelativeResize="0"/>
          <p:nvPr/>
        </p:nvPicPr>
        <p:blipFill>
          <a:blip r:embed="rId3">
            <a:alphaModFix/>
          </a:blip>
          <a:stretch>
            <a:fillRect/>
          </a:stretch>
        </p:blipFill>
        <p:spPr>
          <a:xfrm>
            <a:off x="6833150" y="1304825"/>
            <a:ext cx="2073530" cy="3686275"/>
          </a:xfrm>
          <a:prstGeom prst="rect">
            <a:avLst/>
          </a:prstGeom>
          <a:noFill/>
          <a:ln cap="flat" cmpd="sng" w="19050">
            <a:solidFill>
              <a:schemeClr val="dk2"/>
            </a:solidFill>
            <a:prstDash val="solid"/>
            <a:round/>
            <a:headEnd len="sm" w="sm" type="none"/>
            <a:tailEnd len="sm" w="sm" type="none"/>
          </a:ln>
        </p:spPr>
      </p:pic>
      <p:cxnSp>
        <p:nvCxnSpPr>
          <p:cNvPr id="258" name="Google Shape;258;p30"/>
          <p:cNvCxnSpPr/>
          <p:nvPr/>
        </p:nvCxnSpPr>
        <p:spPr>
          <a:xfrm>
            <a:off x="8052087" y="3147962"/>
            <a:ext cx="542700" cy="0"/>
          </a:xfrm>
          <a:prstGeom prst="straightConnector1">
            <a:avLst/>
          </a:prstGeom>
          <a:noFill/>
          <a:ln cap="flat" cmpd="sng" w="76200">
            <a:solidFill>
              <a:srgbClr val="FF9900"/>
            </a:solidFill>
            <a:prstDash val="solid"/>
            <a:round/>
            <a:headEnd len="med" w="med" type="none"/>
            <a:tailEnd len="med" w="med" type="triangle"/>
          </a:ln>
        </p:spPr>
      </p:cxnSp>
      <p:cxnSp>
        <p:nvCxnSpPr>
          <p:cNvPr id="259" name="Google Shape;259;p30"/>
          <p:cNvCxnSpPr/>
          <p:nvPr/>
        </p:nvCxnSpPr>
        <p:spPr>
          <a:xfrm rot="10800000">
            <a:off x="7231020" y="3147963"/>
            <a:ext cx="1082100" cy="0"/>
          </a:xfrm>
          <a:prstGeom prst="straightConnector1">
            <a:avLst/>
          </a:prstGeom>
          <a:noFill/>
          <a:ln cap="flat" cmpd="sng" w="76200">
            <a:solidFill>
              <a:srgbClr val="FF9900"/>
            </a:solidFill>
            <a:prstDash val="solid"/>
            <a:round/>
            <a:headEnd len="med" w="med" type="none"/>
            <a:tailEnd len="med" w="med" type="triangle"/>
          </a:ln>
        </p:spPr>
      </p:cxnSp>
      <p:sp>
        <p:nvSpPr>
          <p:cNvPr id="260" name="Google Shape;260;p30"/>
          <p:cNvSpPr txBox="1"/>
          <p:nvPr/>
        </p:nvSpPr>
        <p:spPr>
          <a:xfrm>
            <a:off x="7326175" y="2619200"/>
            <a:ext cx="1148400" cy="303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w" sz="1800">
                <a:solidFill>
                  <a:srgbClr val="FFFFFF"/>
                </a:solidFill>
                <a:latin typeface="Droid Serif"/>
                <a:ea typeface="Droid Serif"/>
                <a:cs typeface="Droid Serif"/>
                <a:sym typeface="Droid Serif"/>
              </a:rPr>
              <a:t>Swipe</a:t>
            </a:r>
            <a:endParaRPr b="1" sz="1800">
              <a:solidFill>
                <a:srgbClr val="FFFFFF"/>
              </a:solidFill>
              <a:latin typeface="Droid Serif"/>
              <a:ea typeface="Droid Serif"/>
              <a:cs typeface="Droid Serif"/>
              <a:sym typeface="Droid Serif"/>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Challenges</a:t>
            </a:r>
            <a:endParaRPr/>
          </a:p>
        </p:txBody>
      </p:sp>
      <p:sp>
        <p:nvSpPr>
          <p:cNvPr id="266" name="Google Shape;266;p31"/>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iw" sz="1400"/>
              <a:t>Navigating inside an existing project can be harder than writing a new project from scratch</a:t>
            </a:r>
            <a:endParaRPr sz="1400"/>
          </a:p>
          <a:p>
            <a:pPr indent="-317500" lvl="0" marL="457200" rtl="0" algn="l">
              <a:spcBef>
                <a:spcPts val="0"/>
              </a:spcBef>
              <a:spcAft>
                <a:spcPts val="0"/>
              </a:spcAft>
              <a:buSzPts val="1400"/>
              <a:buChar char="●"/>
            </a:pPr>
            <a:r>
              <a:rPr lang="iw" sz="1400"/>
              <a:t>Configuring the Android Studio to the correct settings to be able to build the existing project, and upgrading the project settings which were obsolete and required some gradle and code modifications that were hard to find</a:t>
            </a:r>
            <a:endParaRPr sz="1400"/>
          </a:p>
          <a:p>
            <a:pPr indent="-317500" lvl="0" marL="457200" rtl="0" algn="l">
              <a:spcBef>
                <a:spcPts val="0"/>
              </a:spcBef>
              <a:spcAft>
                <a:spcPts val="0"/>
              </a:spcAft>
              <a:buSzPts val="1400"/>
              <a:buChar char="●"/>
            </a:pPr>
            <a:r>
              <a:rPr lang="iw" sz="1400"/>
              <a:t>Part of the tasks needed modifying of SPARQL queries and writing new queries. I had no earlier experience in working with SPARQL and RDF and had to learn and improvise on-the-fly mainly by examining the existing queries and their results, and using some online references</a:t>
            </a:r>
            <a:endParaRPr sz="1400"/>
          </a:p>
          <a:p>
            <a:pPr indent="-317500" lvl="0" marL="457200" rtl="0" algn="l">
              <a:spcBef>
                <a:spcPts val="0"/>
              </a:spcBef>
              <a:spcAft>
                <a:spcPts val="0"/>
              </a:spcAft>
              <a:buSzPts val="1400"/>
              <a:buChar char="●"/>
            </a:pPr>
            <a:r>
              <a:rPr lang="iw" sz="1400"/>
              <a:t>Structural changes such as adding the Navigation Bar to the main activity created constraints that needed precise code modifications such as changing a callback endpoint and interface, and thoroughly debugging the code flow in order to understand what parameters needs to come from where</a:t>
            </a:r>
            <a:endParaRPr sz="1400"/>
          </a:p>
          <a:p>
            <a:pPr indent="0" lvl="0" marL="0" rtl="0" algn="l">
              <a:spcBef>
                <a:spcPts val="1600"/>
              </a:spcBef>
              <a:spcAft>
                <a:spcPts val="1600"/>
              </a:spcAft>
              <a:buNone/>
            </a:pPr>
            <a:r>
              <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“Sulamot” App For The Jewish Bookshelf</a:t>
            </a:r>
            <a:endParaRPr/>
          </a:p>
        </p:txBody>
      </p:sp>
      <p:sp>
        <p:nvSpPr>
          <p:cNvPr id="74" name="Google Shape;74;p1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iw" sz="1600">
                <a:solidFill>
                  <a:srgbClr val="24292E"/>
                </a:solidFill>
                <a:highlight>
                  <a:srgbClr val="FFFFFF"/>
                </a:highlight>
              </a:rPr>
              <a:t>An Android application providing accessibility to the texts of the jewish book shelf with various options that function as a search engine for texts (mekorot) within the Jewish Bookshelf.</a:t>
            </a:r>
            <a:endParaRPr sz="1600">
              <a:solidFill>
                <a:srgbClr val="24292E"/>
              </a:solidFill>
              <a:highlight>
                <a:srgbClr val="FFFFFF"/>
              </a:highlight>
            </a:endParaRPr>
          </a:p>
          <a:p>
            <a:pPr indent="0" lvl="0" marL="457200" rtl="0" algn="l">
              <a:spcBef>
                <a:spcPts val="1600"/>
              </a:spcBef>
              <a:spcAft>
                <a:spcPts val="0"/>
              </a:spcAft>
              <a:buNone/>
            </a:pPr>
            <a:r>
              <a:rPr b="1" lang="iw" sz="1600">
                <a:solidFill>
                  <a:srgbClr val="24292E"/>
                </a:solidFill>
                <a:highlight>
                  <a:srgbClr val="FFFFFF"/>
                </a:highlight>
              </a:rPr>
              <a:t>The current project is a continuation to an existing project.</a:t>
            </a:r>
            <a:endParaRPr b="1" sz="1600">
              <a:solidFill>
                <a:srgbClr val="24292E"/>
              </a:solidFill>
              <a:highlight>
                <a:srgbClr val="FFFFFF"/>
              </a:highlight>
            </a:endParaRPr>
          </a:p>
          <a:p>
            <a:pPr indent="0" lvl="0" marL="457200" rtl="0" algn="l">
              <a:spcBef>
                <a:spcPts val="1600"/>
              </a:spcBef>
              <a:spcAft>
                <a:spcPts val="0"/>
              </a:spcAft>
              <a:buNone/>
            </a:pPr>
            <a:r>
              <a:rPr lang="iw" sz="1600">
                <a:solidFill>
                  <a:srgbClr val="24292E"/>
                </a:solidFill>
                <a:highlight>
                  <a:srgbClr val="FFFFFF"/>
                </a:highlight>
              </a:rPr>
              <a:t>A presentation about the work that was done until the starting point of this project can be found at:</a:t>
            </a:r>
            <a:endParaRPr sz="1600">
              <a:solidFill>
                <a:srgbClr val="24292E"/>
              </a:solidFill>
              <a:highlight>
                <a:srgbClr val="FFFFFF"/>
              </a:highlight>
            </a:endParaRPr>
          </a:p>
          <a:p>
            <a:pPr indent="0" lvl="0" marL="457200" rtl="0" algn="l">
              <a:spcBef>
                <a:spcPts val="1600"/>
              </a:spcBef>
              <a:spcAft>
                <a:spcPts val="1600"/>
              </a:spcAft>
              <a:buNone/>
            </a:pPr>
            <a:r>
              <a:rPr lang="iw" sz="1600" u="sng">
                <a:solidFill>
                  <a:schemeClr val="hlink"/>
                </a:solidFill>
                <a:highlight>
                  <a:srgbClr val="FFFFFF"/>
                </a:highlight>
                <a:hlinkClick r:id="rId3"/>
              </a:rPr>
              <a:t>https://github.com/TechnionTDK/jbs-mekorot-android/blob/master/jbs-mekorot-android.pptx</a:t>
            </a:r>
            <a:endParaRPr sz="1600">
              <a:solidFill>
                <a:srgbClr val="24292E"/>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“Sulamot” App For The Jewish Bookshelf</a:t>
            </a:r>
            <a:endParaRPr/>
          </a:p>
        </p:txBody>
      </p:sp>
      <p:sp>
        <p:nvSpPr>
          <p:cNvPr id="80" name="Google Shape;80;p1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iw" sz="1600">
                <a:solidFill>
                  <a:srgbClr val="24292E"/>
                </a:solidFill>
              </a:rPr>
              <a:t>Accessing the jewish book shelf via a linked data set built on top on RDF using SPARQL. </a:t>
            </a:r>
            <a:endParaRPr sz="1600">
              <a:solidFill>
                <a:srgbClr val="24292E"/>
              </a:solidFill>
            </a:endParaRPr>
          </a:p>
          <a:p>
            <a:pPr indent="0" lvl="0" marL="457200" rtl="0" algn="l">
              <a:spcBef>
                <a:spcPts val="1600"/>
              </a:spcBef>
              <a:spcAft>
                <a:spcPts val="0"/>
              </a:spcAft>
              <a:buNone/>
            </a:pPr>
            <a:r>
              <a:rPr lang="iw" sz="1600">
                <a:solidFill>
                  <a:srgbClr val="24292E"/>
                </a:solidFill>
              </a:rPr>
              <a:t>The jewish book shelf linked data sets consists of the following:</a:t>
            </a:r>
            <a:endParaRPr sz="1600">
              <a:solidFill>
                <a:srgbClr val="24292E"/>
              </a:solidFill>
            </a:endParaRPr>
          </a:p>
          <a:p>
            <a:pPr indent="-330200" lvl="0" marL="914400" rtl="0" algn="l">
              <a:spcBef>
                <a:spcPts val="1600"/>
              </a:spcBef>
              <a:spcAft>
                <a:spcPts val="0"/>
              </a:spcAft>
              <a:buClr>
                <a:srgbClr val="24292E"/>
              </a:buClr>
              <a:buSzPts val="1600"/>
              <a:buFont typeface="Open Sans"/>
              <a:buChar char="●"/>
            </a:pPr>
            <a:r>
              <a:rPr lang="iw" sz="1600">
                <a:solidFill>
                  <a:srgbClr val="24292E"/>
                </a:solidFill>
              </a:rPr>
              <a:t>Defining a JBS ontology (classes and properties)</a:t>
            </a:r>
            <a:endParaRPr sz="1600">
              <a:solidFill>
                <a:srgbClr val="24292E"/>
              </a:solidFill>
            </a:endParaRPr>
          </a:p>
          <a:p>
            <a:pPr indent="-330200" lvl="0" marL="914400" rtl="0" algn="l">
              <a:spcBef>
                <a:spcPts val="0"/>
              </a:spcBef>
              <a:spcAft>
                <a:spcPts val="0"/>
              </a:spcAft>
              <a:buClr>
                <a:srgbClr val="24292E"/>
              </a:buClr>
              <a:buSzPts val="1600"/>
              <a:buFont typeface="Open Sans"/>
              <a:buChar char="●"/>
            </a:pPr>
            <a:r>
              <a:rPr lang="iw" sz="1600">
                <a:solidFill>
                  <a:srgbClr val="24292E"/>
                </a:solidFill>
              </a:rPr>
              <a:t>Representing the structure of various Jewish texts in RDF format, based on the defined ontology</a:t>
            </a:r>
            <a:endParaRPr sz="1600">
              <a:solidFill>
                <a:srgbClr val="24292E"/>
              </a:solidFill>
            </a:endParaRPr>
          </a:p>
          <a:p>
            <a:pPr indent="-330200" lvl="0" marL="914400" rtl="0" algn="l">
              <a:spcBef>
                <a:spcPts val="0"/>
              </a:spcBef>
              <a:spcAft>
                <a:spcPts val="0"/>
              </a:spcAft>
              <a:buClr>
                <a:srgbClr val="24292E"/>
              </a:buClr>
              <a:buSzPts val="1600"/>
              <a:buFont typeface="Open Sans"/>
              <a:buChar char="●"/>
            </a:pPr>
            <a:r>
              <a:rPr lang="iw" sz="1600">
                <a:solidFill>
                  <a:srgbClr val="24292E"/>
                </a:solidFill>
              </a:rPr>
              <a:t>Conducting text analysis tasks, and representing the results in RDF</a:t>
            </a:r>
            <a:endParaRPr sz="1600">
              <a:solidFill>
                <a:srgbClr val="24292E"/>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Project Main Features</a:t>
            </a:r>
            <a:endParaRPr/>
          </a:p>
        </p:txBody>
      </p:sp>
      <p:sp>
        <p:nvSpPr>
          <p:cNvPr id="86" name="Google Shape;86;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iw"/>
              <a:t>Error reporting feature</a:t>
            </a:r>
            <a:endParaRPr/>
          </a:p>
          <a:p>
            <a:pPr indent="-342900" lvl="0" marL="457200" rtl="0" algn="l">
              <a:spcBef>
                <a:spcPts val="0"/>
              </a:spcBef>
              <a:spcAft>
                <a:spcPts val="0"/>
              </a:spcAft>
              <a:buSzPts val="1800"/>
              <a:buChar char="●"/>
            </a:pPr>
            <a:r>
              <a:rPr lang="iw"/>
              <a:t>Results caching</a:t>
            </a:r>
            <a:endParaRPr/>
          </a:p>
          <a:p>
            <a:pPr indent="-342900" lvl="0" marL="457200" rtl="0" algn="l">
              <a:spcBef>
                <a:spcPts val="0"/>
              </a:spcBef>
              <a:spcAft>
                <a:spcPts val="0"/>
              </a:spcAft>
              <a:buSzPts val="1800"/>
              <a:buChar char="●"/>
            </a:pPr>
            <a:r>
              <a:rPr lang="iw"/>
              <a:t>Extended search mode</a:t>
            </a:r>
            <a:endParaRPr/>
          </a:p>
          <a:p>
            <a:pPr indent="-342900" lvl="0" marL="457200" rtl="0" algn="l">
              <a:spcBef>
                <a:spcPts val="0"/>
              </a:spcBef>
              <a:spcAft>
                <a:spcPts val="0"/>
              </a:spcAft>
              <a:buSzPts val="1800"/>
              <a:buChar char="●"/>
            </a:pPr>
            <a:r>
              <a:rPr lang="iw"/>
              <a:t>Android application structural modifications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Error Reporting - Overview</a:t>
            </a:r>
            <a:endParaRPr/>
          </a:p>
        </p:txBody>
      </p:sp>
      <p:sp>
        <p:nvSpPr>
          <p:cNvPr id="92" name="Google Shape;92;p1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The underlying database which serves the application is automatically generated by a computer, therefore it is bound to have some errors.</a:t>
            </a:r>
            <a:endParaRPr/>
          </a:p>
          <a:p>
            <a:pPr indent="0" lvl="0" marL="0" rtl="0" algn="l">
              <a:spcBef>
                <a:spcPts val="1600"/>
              </a:spcBef>
              <a:spcAft>
                <a:spcPts val="1600"/>
              </a:spcAft>
              <a:buNone/>
            </a:pPr>
            <a:r>
              <a:rPr lang="iw"/>
              <a:t>Adding crowd-source error reporting feature to the application provides zero-effort error log that can help improving the database accuracy.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Error Reporting </a:t>
            </a:r>
            <a:r>
              <a:rPr lang="iw"/>
              <a:t>Architecture</a:t>
            </a:r>
            <a:endParaRPr/>
          </a:p>
        </p:txBody>
      </p:sp>
      <p:sp>
        <p:nvSpPr>
          <p:cNvPr id="98" name="Google Shape;98;p18"/>
          <p:cNvSpPr/>
          <p:nvPr/>
        </p:nvSpPr>
        <p:spPr>
          <a:xfrm>
            <a:off x="5941975" y="1505050"/>
            <a:ext cx="2954700" cy="2196600"/>
          </a:xfrm>
          <a:prstGeom prst="rect">
            <a:avLst/>
          </a:prstGeom>
          <a:noFill/>
          <a:ln cap="flat" cmpd="sng" w="9525">
            <a:solidFill>
              <a:srgbClr val="595959"/>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 name="Google Shape;99;p18"/>
          <p:cNvPicPr preferRelativeResize="0"/>
          <p:nvPr/>
        </p:nvPicPr>
        <p:blipFill>
          <a:blip r:embed="rId3">
            <a:alphaModFix/>
          </a:blip>
          <a:stretch>
            <a:fillRect/>
          </a:stretch>
        </p:blipFill>
        <p:spPr>
          <a:xfrm>
            <a:off x="422725" y="1959869"/>
            <a:ext cx="1080550" cy="1267656"/>
          </a:xfrm>
          <a:prstGeom prst="rect">
            <a:avLst/>
          </a:prstGeom>
          <a:noFill/>
          <a:ln>
            <a:noFill/>
          </a:ln>
        </p:spPr>
      </p:pic>
      <p:pic>
        <p:nvPicPr>
          <p:cNvPr id="100" name="Google Shape;100;p18"/>
          <p:cNvPicPr preferRelativeResize="0"/>
          <p:nvPr/>
        </p:nvPicPr>
        <p:blipFill>
          <a:blip r:embed="rId4">
            <a:alphaModFix/>
          </a:blip>
          <a:stretch>
            <a:fillRect/>
          </a:stretch>
        </p:blipFill>
        <p:spPr>
          <a:xfrm>
            <a:off x="2708825" y="2025100"/>
            <a:ext cx="1137200" cy="1137200"/>
          </a:xfrm>
          <a:prstGeom prst="rect">
            <a:avLst/>
          </a:prstGeom>
          <a:noFill/>
          <a:ln>
            <a:noFill/>
          </a:ln>
        </p:spPr>
      </p:pic>
      <p:pic>
        <p:nvPicPr>
          <p:cNvPr id="101" name="Google Shape;101;p18"/>
          <p:cNvPicPr preferRelativeResize="0"/>
          <p:nvPr/>
        </p:nvPicPr>
        <p:blipFill>
          <a:blip r:embed="rId5">
            <a:alphaModFix/>
          </a:blip>
          <a:stretch>
            <a:fillRect/>
          </a:stretch>
        </p:blipFill>
        <p:spPr>
          <a:xfrm>
            <a:off x="5203825" y="2248513"/>
            <a:ext cx="1197150" cy="646474"/>
          </a:xfrm>
          <a:prstGeom prst="rect">
            <a:avLst/>
          </a:prstGeom>
          <a:noFill/>
          <a:ln>
            <a:noFill/>
          </a:ln>
        </p:spPr>
      </p:pic>
      <p:pic>
        <p:nvPicPr>
          <p:cNvPr id="102" name="Google Shape;102;p18"/>
          <p:cNvPicPr preferRelativeResize="0"/>
          <p:nvPr/>
        </p:nvPicPr>
        <p:blipFill>
          <a:blip r:embed="rId6">
            <a:alphaModFix/>
          </a:blip>
          <a:stretch>
            <a:fillRect/>
          </a:stretch>
        </p:blipFill>
        <p:spPr>
          <a:xfrm>
            <a:off x="7235675" y="2031475"/>
            <a:ext cx="1080550" cy="1080550"/>
          </a:xfrm>
          <a:prstGeom prst="rect">
            <a:avLst/>
          </a:prstGeom>
          <a:noFill/>
          <a:ln>
            <a:noFill/>
          </a:ln>
        </p:spPr>
      </p:pic>
      <p:cxnSp>
        <p:nvCxnSpPr>
          <p:cNvPr id="103" name="Google Shape;103;p18"/>
          <p:cNvCxnSpPr>
            <a:stCxn id="99" idx="3"/>
            <a:endCxn id="100" idx="1"/>
          </p:cNvCxnSpPr>
          <p:nvPr/>
        </p:nvCxnSpPr>
        <p:spPr>
          <a:xfrm>
            <a:off x="1503275" y="2593697"/>
            <a:ext cx="1205700" cy="0"/>
          </a:xfrm>
          <a:prstGeom prst="straightConnector1">
            <a:avLst/>
          </a:prstGeom>
          <a:noFill/>
          <a:ln cap="flat" cmpd="sng" w="38100">
            <a:solidFill>
              <a:srgbClr val="595959"/>
            </a:solidFill>
            <a:prstDash val="solid"/>
            <a:round/>
            <a:headEnd len="med" w="med" type="none"/>
            <a:tailEnd len="med" w="med" type="triangle"/>
          </a:ln>
        </p:spPr>
      </p:cxnSp>
      <p:cxnSp>
        <p:nvCxnSpPr>
          <p:cNvPr id="104" name="Google Shape;104;p18"/>
          <p:cNvCxnSpPr>
            <a:stCxn id="100" idx="3"/>
            <a:endCxn id="101" idx="1"/>
          </p:cNvCxnSpPr>
          <p:nvPr/>
        </p:nvCxnSpPr>
        <p:spPr>
          <a:xfrm flipH="1" rot="10800000">
            <a:off x="3846025" y="2571800"/>
            <a:ext cx="1357800" cy="21900"/>
          </a:xfrm>
          <a:prstGeom prst="straightConnector1">
            <a:avLst/>
          </a:prstGeom>
          <a:noFill/>
          <a:ln cap="flat" cmpd="sng" w="38100">
            <a:solidFill>
              <a:srgbClr val="595959"/>
            </a:solidFill>
            <a:prstDash val="solid"/>
            <a:round/>
            <a:headEnd len="med" w="med" type="none"/>
            <a:tailEnd len="med" w="med" type="triangle"/>
          </a:ln>
        </p:spPr>
      </p:cxnSp>
      <p:cxnSp>
        <p:nvCxnSpPr>
          <p:cNvPr id="105" name="Google Shape;105;p18"/>
          <p:cNvCxnSpPr>
            <a:stCxn id="101" idx="3"/>
            <a:endCxn id="102" idx="1"/>
          </p:cNvCxnSpPr>
          <p:nvPr/>
        </p:nvCxnSpPr>
        <p:spPr>
          <a:xfrm>
            <a:off x="6400975" y="2571750"/>
            <a:ext cx="834600" cy="0"/>
          </a:xfrm>
          <a:prstGeom prst="straightConnector1">
            <a:avLst/>
          </a:prstGeom>
          <a:noFill/>
          <a:ln cap="flat" cmpd="sng" w="38100">
            <a:solidFill>
              <a:srgbClr val="595959"/>
            </a:solidFill>
            <a:prstDash val="solid"/>
            <a:round/>
            <a:headEnd len="med" w="med" type="none"/>
            <a:tailEnd len="med" w="med" type="triangle"/>
          </a:ln>
        </p:spPr>
      </p:cxnSp>
      <p:cxnSp>
        <p:nvCxnSpPr>
          <p:cNvPr id="106" name="Google Shape;106;p18"/>
          <p:cNvCxnSpPr/>
          <p:nvPr/>
        </p:nvCxnSpPr>
        <p:spPr>
          <a:xfrm rot="10800000">
            <a:off x="7775950" y="3035825"/>
            <a:ext cx="0" cy="861300"/>
          </a:xfrm>
          <a:prstGeom prst="straightConnector1">
            <a:avLst/>
          </a:prstGeom>
          <a:noFill/>
          <a:ln cap="flat" cmpd="sng" w="38100">
            <a:solidFill>
              <a:srgbClr val="595959"/>
            </a:solidFill>
            <a:prstDash val="solid"/>
            <a:round/>
            <a:headEnd len="med" w="med" type="none"/>
            <a:tailEnd len="med" w="med" type="triangle"/>
          </a:ln>
        </p:spPr>
      </p:cxnSp>
      <p:pic>
        <p:nvPicPr>
          <p:cNvPr id="107" name="Google Shape;107;p18"/>
          <p:cNvPicPr preferRelativeResize="0"/>
          <p:nvPr/>
        </p:nvPicPr>
        <p:blipFill>
          <a:blip r:embed="rId7">
            <a:alphaModFix/>
          </a:blip>
          <a:stretch>
            <a:fillRect/>
          </a:stretch>
        </p:blipFill>
        <p:spPr>
          <a:xfrm>
            <a:off x="7342000" y="3402837"/>
            <a:ext cx="1137200" cy="625463"/>
          </a:xfrm>
          <a:prstGeom prst="rect">
            <a:avLst/>
          </a:prstGeom>
          <a:noFill/>
          <a:ln>
            <a:noFill/>
          </a:ln>
        </p:spPr>
      </p:pic>
      <p:sp>
        <p:nvSpPr>
          <p:cNvPr id="108" name="Google Shape;108;p18"/>
          <p:cNvSpPr txBox="1"/>
          <p:nvPr/>
        </p:nvSpPr>
        <p:spPr>
          <a:xfrm>
            <a:off x="2678925" y="1568563"/>
            <a:ext cx="11970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Volley POST request</a:t>
            </a:r>
            <a:endParaRPr>
              <a:latin typeface="Droid Serif"/>
              <a:ea typeface="Droid Serif"/>
              <a:cs typeface="Droid Serif"/>
              <a:sym typeface="Droid Serif"/>
            </a:endParaRPr>
          </a:p>
        </p:txBody>
      </p:sp>
      <p:sp>
        <p:nvSpPr>
          <p:cNvPr id="109" name="Google Shape;109;p18"/>
          <p:cNvSpPr txBox="1"/>
          <p:nvPr/>
        </p:nvSpPr>
        <p:spPr>
          <a:xfrm>
            <a:off x="4981300" y="1926775"/>
            <a:ext cx="17046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php interface</a:t>
            </a:r>
            <a:endParaRPr>
              <a:latin typeface="Droid Serif"/>
              <a:ea typeface="Droid Serif"/>
              <a:cs typeface="Droid Serif"/>
              <a:sym typeface="Droid Serif"/>
            </a:endParaRPr>
          </a:p>
        </p:txBody>
      </p:sp>
      <p:sp>
        <p:nvSpPr>
          <p:cNvPr id="110" name="Google Shape;110;p18"/>
          <p:cNvSpPr txBox="1"/>
          <p:nvPr/>
        </p:nvSpPr>
        <p:spPr>
          <a:xfrm>
            <a:off x="7060550" y="3952100"/>
            <a:ext cx="16233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Web Interface</a:t>
            </a:r>
            <a:endParaRPr>
              <a:latin typeface="Droid Serif"/>
              <a:ea typeface="Droid Serif"/>
              <a:cs typeface="Droid Serif"/>
              <a:sym typeface="Droid Serif"/>
            </a:endParaRPr>
          </a:p>
        </p:txBody>
      </p:sp>
      <p:sp>
        <p:nvSpPr>
          <p:cNvPr id="111" name="Google Shape;111;p18"/>
          <p:cNvSpPr txBox="1"/>
          <p:nvPr/>
        </p:nvSpPr>
        <p:spPr>
          <a:xfrm>
            <a:off x="151350" y="1568563"/>
            <a:ext cx="16233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Sulamot App</a:t>
            </a:r>
            <a:endParaRPr>
              <a:latin typeface="Droid Serif"/>
              <a:ea typeface="Droid Serif"/>
              <a:cs typeface="Droid Serif"/>
              <a:sym typeface="Droid Serif"/>
            </a:endParaRPr>
          </a:p>
        </p:txBody>
      </p:sp>
      <p:pic>
        <p:nvPicPr>
          <p:cNvPr id="112" name="Google Shape;112;p18"/>
          <p:cNvPicPr preferRelativeResize="0"/>
          <p:nvPr/>
        </p:nvPicPr>
        <p:blipFill>
          <a:blip r:embed="rId8">
            <a:alphaModFix/>
          </a:blip>
          <a:stretch>
            <a:fillRect/>
          </a:stretch>
        </p:blipFill>
        <p:spPr>
          <a:xfrm>
            <a:off x="3642075" y="3701751"/>
            <a:ext cx="1197150" cy="1062424"/>
          </a:xfrm>
          <a:prstGeom prst="rect">
            <a:avLst/>
          </a:prstGeom>
          <a:noFill/>
          <a:ln>
            <a:noFill/>
          </a:ln>
        </p:spPr>
      </p:pic>
      <p:cxnSp>
        <p:nvCxnSpPr>
          <p:cNvPr id="113" name="Google Shape;113;p18"/>
          <p:cNvCxnSpPr>
            <a:stCxn id="112" idx="3"/>
          </p:cNvCxnSpPr>
          <p:nvPr/>
        </p:nvCxnSpPr>
        <p:spPr>
          <a:xfrm>
            <a:off x="4839225" y="4232963"/>
            <a:ext cx="2382300" cy="0"/>
          </a:xfrm>
          <a:prstGeom prst="straightConnector1">
            <a:avLst/>
          </a:prstGeom>
          <a:noFill/>
          <a:ln cap="flat" cmpd="sng" w="38100">
            <a:solidFill>
              <a:srgbClr val="595959"/>
            </a:solidFill>
            <a:prstDash val="solid"/>
            <a:round/>
            <a:headEnd len="med" w="med" type="none"/>
            <a:tailEnd len="med" w="med" type="triangle"/>
          </a:ln>
        </p:spPr>
      </p:cxnSp>
      <p:cxnSp>
        <p:nvCxnSpPr>
          <p:cNvPr id="114" name="Google Shape;114;p18"/>
          <p:cNvCxnSpPr/>
          <p:nvPr/>
        </p:nvCxnSpPr>
        <p:spPr>
          <a:xfrm rot="10800000">
            <a:off x="4811800" y="4075050"/>
            <a:ext cx="2327700" cy="0"/>
          </a:xfrm>
          <a:prstGeom prst="straightConnector1">
            <a:avLst/>
          </a:prstGeom>
          <a:noFill/>
          <a:ln cap="flat" cmpd="sng" w="38100">
            <a:solidFill>
              <a:srgbClr val="595959"/>
            </a:solidFill>
            <a:prstDash val="solid"/>
            <a:round/>
            <a:headEnd len="med" w="med" type="none"/>
            <a:tailEnd len="med" w="med" type="triangle"/>
          </a:ln>
        </p:spPr>
      </p:cxnSp>
      <p:sp>
        <p:nvSpPr>
          <p:cNvPr id="115" name="Google Shape;115;p18"/>
          <p:cNvSpPr txBox="1"/>
          <p:nvPr/>
        </p:nvSpPr>
        <p:spPr>
          <a:xfrm>
            <a:off x="6788025" y="1030750"/>
            <a:ext cx="16233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Ubuntu Server</a:t>
            </a:r>
            <a:endParaRPr>
              <a:latin typeface="Droid Serif"/>
              <a:ea typeface="Droid Serif"/>
              <a:cs typeface="Droid Serif"/>
              <a:sym typeface="Droid Serif"/>
            </a:endParaRPr>
          </a:p>
        </p:txBody>
      </p:sp>
      <p:pic>
        <p:nvPicPr>
          <p:cNvPr id="116" name="Google Shape;116;p18"/>
          <p:cNvPicPr preferRelativeResize="0"/>
          <p:nvPr/>
        </p:nvPicPr>
        <p:blipFill>
          <a:blip r:embed="rId9">
            <a:alphaModFix/>
          </a:blip>
          <a:stretch>
            <a:fillRect/>
          </a:stretch>
        </p:blipFill>
        <p:spPr>
          <a:xfrm>
            <a:off x="5941975" y="698325"/>
            <a:ext cx="806725" cy="806725"/>
          </a:xfrm>
          <a:prstGeom prst="rect">
            <a:avLst/>
          </a:prstGeom>
          <a:noFill/>
          <a:ln>
            <a:noFill/>
          </a:ln>
        </p:spPr>
      </p:pic>
      <p:sp>
        <p:nvSpPr>
          <p:cNvPr id="117" name="Google Shape;117;p18"/>
          <p:cNvSpPr txBox="1"/>
          <p:nvPr/>
        </p:nvSpPr>
        <p:spPr>
          <a:xfrm>
            <a:off x="3484675" y="3448950"/>
            <a:ext cx="16233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Admin</a:t>
            </a:r>
            <a:endParaRPr>
              <a:latin typeface="Droid Serif"/>
              <a:ea typeface="Droid Serif"/>
              <a:cs typeface="Droid Serif"/>
              <a:sym typeface="Droid Serif"/>
            </a:endParaRPr>
          </a:p>
        </p:txBody>
      </p:sp>
      <p:sp>
        <p:nvSpPr>
          <p:cNvPr id="118" name="Google Shape;118;p18"/>
          <p:cNvSpPr txBox="1"/>
          <p:nvPr/>
        </p:nvSpPr>
        <p:spPr>
          <a:xfrm>
            <a:off x="6923650" y="1801275"/>
            <a:ext cx="17046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latin typeface="Droid Serif"/>
                <a:ea typeface="Droid Serif"/>
                <a:cs typeface="Droid Serif"/>
                <a:sym typeface="Droid Serif"/>
              </a:rPr>
              <a:t>local MySQL DB</a:t>
            </a:r>
            <a:endParaRPr>
              <a:latin typeface="Droid Serif"/>
              <a:ea typeface="Droid Serif"/>
              <a:cs typeface="Droid Serif"/>
              <a:sym typeface="Droid Serif"/>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Error Reporting Options</a:t>
            </a:r>
            <a:endParaRPr/>
          </a:p>
        </p:txBody>
      </p:sp>
      <p:pic>
        <p:nvPicPr>
          <p:cNvPr id="124" name="Google Shape;124;p19"/>
          <p:cNvPicPr preferRelativeResize="0"/>
          <p:nvPr/>
        </p:nvPicPr>
        <p:blipFill>
          <a:blip r:embed="rId3">
            <a:alphaModFix/>
          </a:blip>
          <a:stretch>
            <a:fillRect/>
          </a:stretch>
        </p:blipFill>
        <p:spPr>
          <a:xfrm>
            <a:off x="486038" y="1629300"/>
            <a:ext cx="1700177" cy="3022526"/>
          </a:xfrm>
          <a:prstGeom prst="rect">
            <a:avLst/>
          </a:prstGeom>
          <a:noFill/>
          <a:ln cap="flat" cmpd="sng" w="19050">
            <a:solidFill>
              <a:schemeClr val="dk2"/>
            </a:solidFill>
            <a:prstDash val="solid"/>
            <a:round/>
            <a:headEnd len="sm" w="sm" type="none"/>
            <a:tailEnd len="sm" w="sm" type="none"/>
          </a:ln>
        </p:spPr>
      </p:pic>
      <p:pic>
        <p:nvPicPr>
          <p:cNvPr id="125" name="Google Shape;125;p19"/>
          <p:cNvPicPr preferRelativeResize="0"/>
          <p:nvPr/>
        </p:nvPicPr>
        <p:blipFill>
          <a:blip r:embed="rId4">
            <a:alphaModFix/>
          </a:blip>
          <a:stretch>
            <a:fillRect/>
          </a:stretch>
        </p:blipFill>
        <p:spPr>
          <a:xfrm>
            <a:off x="2731311" y="1629300"/>
            <a:ext cx="1700177" cy="3022526"/>
          </a:xfrm>
          <a:prstGeom prst="rect">
            <a:avLst/>
          </a:prstGeom>
          <a:noFill/>
          <a:ln cap="flat" cmpd="sng" w="19050">
            <a:solidFill>
              <a:schemeClr val="dk2"/>
            </a:solidFill>
            <a:prstDash val="solid"/>
            <a:round/>
            <a:headEnd len="sm" w="sm" type="none"/>
            <a:tailEnd len="sm" w="sm" type="none"/>
          </a:ln>
        </p:spPr>
      </p:pic>
      <p:pic>
        <p:nvPicPr>
          <p:cNvPr id="126" name="Google Shape;126;p19"/>
          <p:cNvPicPr preferRelativeResize="0"/>
          <p:nvPr/>
        </p:nvPicPr>
        <p:blipFill>
          <a:blip r:embed="rId5">
            <a:alphaModFix/>
          </a:blip>
          <a:stretch>
            <a:fillRect/>
          </a:stretch>
        </p:blipFill>
        <p:spPr>
          <a:xfrm>
            <a:off x="4976572" y="1629300"/>
            <a:ext cx="1700177" cy="3022526"/>
          </a:xfrm>
          <a:prstGeom prst="rect">
            <a:avLst/>
          </a:prstGeom>
          <a:noFill/>
          <a:ln cap="flat" cmpd="sng" w="19050">
            <a:solidFill>
              <a:schemeClr val="dk2"/>
            </a:solidFill>
            <a:prstDash val="solid"/>
            <a:round/>
            <a:headEnd len="sm" w="sm" type="none"/>
            <a:tailEnd len="sm" w="sm" type="none"/>
          </a:ln>
        </p:spPr>
      </p:pic>
      <p:sp>
        <p:nvSpPr>
          <p:cNvPr id="127" name="Google Shape;127;p19"/>
          <p:cNvSpPr txBox="1"/>
          <p:nvPr/>
        </p:nvSpPr>
        <p:spPr>
          <a:xfrm>
            <a:off x="149788" y="1208100"/>
            <a:ext cx="2372700" cy="4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t>Clicking an highlighted text</a:t>
            </a:r>
            <a:endParaRPr/>
          </a:p>
        </p:txBody>
      </p:sp>
      <p:sp>
        <p:nvSpPr>
          <p:cNvPr id="128" name="Google Shape;128;p19"/>
          <p:cNvSpPr txBox="1"/>
          <p:nvPr/>
        </p:nvSpPr>
        <p:spPr>
          <a:xfrm>
            <a:off x="2395050" y="1208100"/>
            <a:ext cx="2372700" cy="4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t>Manual text selection</a:t>
            </a:r>
            <a:endParaRPr/>
          </a:p>
        </p:txBody>
      </p:sp>
      <p:sp>
        <p:nvSpPr>
          <p:cNvPr id="129" name="Google Shape;129;p19"/>
          <p:cNvSpPr txBox="1"/>
          <p:nvPr/>
        </p:nvSpPr>
        <p:spPr>
          <a:xfrm>
            <a:off x="4640300" y="1208100"/>
            <a:ext cx="2372700" cy="4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iw"/>
              <a:t>Report through the menu</a:t>
            </a:r>
            <a:endParaRPr/>
          </a:p>
        </p:txBody>
      </p:sp>
      <p:pic>
        <p:nvPicPr>
          <p:cNvPr id="130" name="Google Shape;130;p19"/>
          <p:cNvPicPr preferRelativeResize="0"/>
          <p:nvPr/>
        </p:nvPicPr>
        <p:blipFill>
          <a:blip r:embed="rId6">
            <a:alphaModFix/>
          </a:blip>
          <a:stretch>
            <a:fillRect/>
          </a:stretch>
        </p:blipFill>
        <p:spPr>
          <a:xfrm>
            <a:off x="7291751" y="1629285"/>
            <a:ext cx="1700174" cy="3022541"/>
          </a:xfrm>
          <a:prstGeom prst="rect">
            <a:avLst/>
          </a:prstGeom>
          <a:noFill/>
          <a:ln cap="flat" cmpd="sng" w="19050">
            <a:solidFill>
              <a:schemeClr val="dk2"/>
            </a:solidFill>
            <a:prstDash val="solid"/>
            <a:round/>
            <a:headEnd len="sm" w="sm" type="none"/>
            <a:tailEnd len="sm" w="sm" type="none"/>
          </a:ln>
        </p:spPr>
      </p:pic>
      <p:sp>
        <p:nvSpPr>
          <p:cNvPr id="131" name="Google Shape;131;p19"/>
          <p:cNvSpPr/>
          <p:nvPr/>
        </p:nvSpPr>
        <p:spPr>
          <a:xfrm>
            <a:off x="209350" y="1223625"/>
            <a:ext cx="6803700" cy="3577800"/>
          </a:xfrm>
          <a:prstGeom prst="roundRect">
            <a:avLst>
              <a:gd fmla="val 2386"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6538500" y="2742575"/>
            <a:ext cx="1005900" cy="707400"/>
          </a:xfrm>
          <a:prstGeom prst="rightArrow">
            <a:avLst>
              <a:gd fmla="val 50000" name="adj1"/>
              <a:gd fmla="val 50000" name="adj2"/>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Error Reporting</a:t>
            </a:r>
            <a:endParaRPr/>
          </a:p>
        </p:txBody>
      </p:sp>
      <p:pic>
        <p:nvPicPr>
          <p:cNvPr id="138" name="Google Shape;138;p20"/>
          <p:cNvPicPr preferRelativeResize="0"/>
          <p:nvPr/>
        </p:nvPicPr>
        <p:blipFill>
          <a:blip r:embed="rId3">
            <a:alphaModFix/>
          </a:blip>
          <a:stretch>
            <a:fillRect/>
          </a:stretch>
        </p:blipFill>
        <p:spPr>
          <a:xfrm>
            <a:off x="152400" y="1304825"/>
            <a:ext cx="2073530" cy="3686275"/>
          </a:xfrm>
          <a:prstGeom prst="rect">
            <a:avLst/>
          </a:prstGeom>
          <a:noFill/>
          <a:ln cap="flat" cmpd="sng" w="19050">
            <a:solidFill>
              <a:schemeClr val="dk2"/>
            </a:solidFill>
            <a:prstDash val="solid"/>
            <a:round/>
            <a:headEnd len="sm" w="sm" type="none"/>
            <a:tailEnd len="sm" w="sm" type="none"/>
          </a:ln>
        </p:spPr>
      </p:pic>
      <p:pic>
        <p:nvPicPr>
          <p:cNvPr id="139" name="Google Shape;139;p20"/>
          <p:cNvPicPr preferRelativeResize="0"/>
          <p:nvPr/>
        </p:nvPicPr>
        <p:blipFill>
          <a:blip r:embed="rId4">
            <a:alphaModFix/>
          </a:blip>
          <a:stretch>
            <a:fillRect/>
          </a:stretch>
        </p:blipFill>
        <p:spPr>
          <a:xfrm>
            <a:off x="2378330" y="2143025"/>
            <a:ext cx="6613268" cy="2835840"/>
          </a:xfrm>
          <a:prstGeom prst="rect">
            <a:avLst/>
          </a:prstGeom>
          <a:noFill/>
          <a:ln>
            <a:noFill/>
          </a:ln>
        </p:spPr>
      </p:pic>
      <p:sp>
        <p:nvSpPr>
          <p:cNvPr id="140" name="Google Shape;140;p20"/>
          <p:cNvSpPr txBox="1"/>
          <p:nvPr/>
        </p:nvSpPr>
        <p:spPr>
          <a:xfrm>
            <a:off x="2378325" y="1304825"/>
            <a:ext cx="6613200" cy="83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w"/>
              <a:t>The detailed error report is saved in an SQL DB on a remote server, allowing the app admin to review all the error reports and perform SQL queries on them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id="145" name="Google Shape;145;p21"/>
          <p:cNvPicPr preferRelativeResize="0"/>
          <p:nvPr/>
        </p:nvPicPr>
        <p:blipFill>
          <a:blip r:embed="rId3">
            <a:alphaModFix/>
          </a:blip>
          <a:stretch>
            <a:fillRect/>
          </a:stretch>
        </p:blipFill>
        <p:spPr>
          <a:xfrm>
            <a:off x="311700" y="1067200"/>
            <a:ext cx="8946529" cy="3957976"/>
          </a:xfrm>
          <a:prstGeom prst="rect">
            <a:avLst/>
          </a:prstGeom>
          <a:noFill/>
          <a:ln>
            <a:noFill/>
          </a:ln>
        </p:spPr>
      </p:pic>
      <p:sp>
        <p:nvSpPr>
          <p:cNvPr id="146" name="Google Shape;146;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w"/>
              <a:t>Error Reporting - Example Queries</a:t>
            </a:r>
            <a:endParaRPr/>
          </a:p>
        </p:txBody>
      </p:sp>
      <p:sp>
        <p:nvSpPr>
          <p:cNvPr id="147" name="Google Shape;147;p21"/>
          <p:cNvSpPr/>
          <p:nvPr/>
        </p:nvSpPr>
        <p:spPr>
          <a:xfrm>
            <a:off x="332350" y="2596050"/>
            <a:ext cx="1380900" cy="561000"/>
          </a:xfrm>
          <a:prstGeom prst="wedgeRectCallout">
            <a:avLst>
              <a:gd fmla="val -13859" name="adj1"/>
              <a:gd fmla="val -121529" name="adj2"/>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w" sz="1100"/>
              <a:t>Select the database and table</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